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6858000" cx="9144000"/>
  <p:notesSz cx="6858000" cy="9144000"/>
  <p:embeddedFontLst>
    <p:embeddedFont>
      <p:font typeface="Roboto"/>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0" roundtripDataSignature="AMtx7mjrpdyzRe5Posiw2CHv+YtmT2nH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20ACB07-7103-4249-98DA-5B28261E60EE}">
  <a:tblStyle styleId="{320ACB07-7103-4249-98DA-5B28261E60EE}"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Roboto-bold.fntdata"/><Relationship Id="rId16" Type="http://schemas.openxmlformats.org/officeDocument/2006/relationships/font" Target="fonts/Roboto-regular.fntdata"/><Relationship Id="rId5" Type="http://schemas.openxmlformats.org/officeDocument/2006/relationships/slideMaster" Target="slideMasters/slideMaster1.xml"/><Relationship Id="rId19" Type="http://schemas.openxmlformats.org/officeDocument/2006/relationships/font" Target="fonts/Roboto-boldItalic.fntdata"/><Relationship Id="rId6" Type="http://schemas.openxmlformats.org/officeDocument/2006/relationships/notesMaster" Target="notesMasters/notesMaster1.xml"/><Relationship Id="rId18" Type="http://schemas.openxmlformats.org/officeDocument/2006/relationships/font" Target="fonts/Roboto-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722cdbab27_2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722cdbab27_2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g3722cdbab27_2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722cdbab27_2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722cdbab27_2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g3722cdbab27_2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1"/>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7" name="Shape 27"/>
        <p:cNvGrpSpPr/>
        <p:nvPr/>
      </p:nvGrpSpPr>
      <p:grpSpPr>
        <a:xfrm>
          <a:off x="0" y="0"/>
          <a:ext cx="0" cy="0"/>
          <a:chOff x="0" y="0"/>
          <a:chExt cx="0" cy="0"/>
        </a:xfrm>
      </p:grpSpPr>
      <p:sp>
        <p:nvSpPr>
          <p:cNvPr id="28" name="Google Shape;28;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0" name="Google Shape;30;p1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31" name="Google Shape;31;p1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2" name="Google Shape;32;p1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33" name="Google Shape;33;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6" name="Shape 36"/>
        <p:cNvGrpSpPr/>
        <p:nvPr/>
      </p:nvGrpSpPr>
      <p:grpSpPr>
        <a:xfrm>
          <a:off x="0" y="0"/>
          <a:ext cx="0" cy="0"/>
          <a:chOff x="0" y="0"/>
          <a:chExt cx="0" cy="0"/>
        </a:xfrm>
      </p:grpSpPr>
      <p:sp>
        <p:nvSpPr>
          <p:cNvPr id="37" name="Google Shape;37;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9" name="Google Shape;39;p14"/>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3" name="Shape 43"/>
        <p:cNvGrpSpPr/>
        <p:nvPr/>
      </p:nvGrpSpPr>
      <p:grpSpPr>
        <a:xfrm>
          <a:off x="0" y="0"/>
          <a:ext cx="0" cy="0"/>
          <a:chOff x="0" y="0"/>
          <a:chExt cx="0" cy="0"/>
        </a:xfrm>
      </p:grpSpPr>
      <p:sp>
        <p:nvSpPr>
          <p:cNvPr id="44" name="Google Shape;44;p1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1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6" name="Google Shape;46;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1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9"/>
          <p:cNvSpPr/>
          <p:nvPr>
            <p:ph idx="2" type="pic"/>
          </p:nvPr>
        </p:nvSpPr>
        <p:spPr>
          <a:xfrm>
            <a:off x="1792288" y="612775"/>
            <a:ext cx="5486400" cy="4114800"/>
          </a:xfrm>
          <a:prstGeom prst="rect">
            <a:avLst/>
          </a:prstGeom>
          <a:noFill/>
          <a:ln>
            <a:noFill/>
          </a:ln>
        </p:spPr>
      </p:sp>
      <p:sp>
        <p:nvSpPr>
          <p:cNvPr id="68" name="Google Shape;68;p1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sp>
        <p:nvSpPr>
          <p:cNvPr id="89" name="Google Shape;89;p1"/>
          <p:cNvSpPr/>
          <p:nvPr/>
        </p:nvSpPr>
        <p:spPr>
          <a:xfrm>
            <a:off x="-72975" y="8238"/>
            <a:ext cx="9144000" cy="6857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0" name="Google Shape;90;p1"/>
          <p:cNvSpPr txBox="1"/>
          <p:nvPr>
            <p:ph type="ctrTitle"/>
          </p:nvPr>
        </p:nvSpPr>
        <p:spPr>
          <a:xfrm>
            <a:off x="892919" y="1556291"/>
            <a:ext cx="3027300" cy="23877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t/>
            </a:r>
            <a:endParaRPr sz="4000">
              <a:latin typeface="Calibri"/>
              <a:ea typeface="Calibri"/>
              <a:cs typeface="Calibri"/>
              <a:sym typeface="Calibri"/>
            </a:endParaRPr>
          </a:p>
        </p:txBody>
      </p:sp>
      <p:sp>
        <p:nvSpPr>
          <p:cNvPr id="91" name="Google Shape;91;p1"/>
          <p:cNvSpPr txBox="1"/>
          <p:nvPr>
            <p:ph idx="1" type="subTitle"/>
          </p:nvPr>
        </p:nvSpPr>
        <p:spPr>
          <a:xfrm>
            <a:off x="835350" y="953027"/>
            <a:ext cx="3027300" cy="673500"/>
          </a:xfrm>
          <a:prstGeom prst="rect">
            <a:avLst/>
          </a:prstGeom>
          <a:noFill/>
          <a:ln>
            <a:noFill/>
          </a:ln>
        </p:spPr>
        <p:txBody>
          <a:bodyPr anchorCtr="0" anchor="b" bIns="45700" lIns="91425" spcFirstLastPara="1" rIns="91425" wrap="square" tIns="45700">
            <a:normAutofit/>
          </a:bodyPr>
          <a:lstStyle/>
          <a:p>
            <a:pPr indent="0" lvl="0" marL="0" rtl="0" algn="l">
              <a:spcBef>
                <a:spcPts val="320"/>
              </a:spcBef>
              <a:spcAft>
                <a:spcPts val="0"/>
              </a:spcAft>
              <a:buClr>
                <a:srgbClr val="888888"/>
              </a:buClr>
              <a:buSzPts val="1600"/>
              <a:buFont typeface="Arial"/>
              <a:buNone/>
            </a:pPr>
            <a:r>
              <a:t/>
            </a:r>
            <a:endParaRPr sz="1600"/>
          </a:p>
        </p:txBody>
      </p:sp>
      <p:grpSp>
        <p:nvGrpSpPr>
          <p:cNvPr id="92" name="Google Shape;92;p1"/>
          <p:cNvGrpSpPr/>
          <p:nvPr/>
        </p:nvGrpSpPr>
        <p:grpSpPr>
          <a:xfrm>
            <a:off x="-2" y="2984992"/>
            <a:ext cx="548639" cy="673460"/>
            <a:chOff x="3940602" y="308034"/>
            <a:chExt cx="2116791" cy="3428999"/>
          </a:xfrm>
        </p:grpSpPr>
        <p:sp>
          <p:nvSpPr>
            <p:cNvPr id="93" name="Google Shape;93;p1"/>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4" name="Google Shape;94;p1"/>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5" name="Google Shape;95;p1"/>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96" name="Google Shape;96;p1"/>
          <p:cNvSpPr/>
          <p:nvPr/>
        </p:nvSpPr>
        <p:spPr>
          <a:xfrm flipH="1">
            <a:off x="8023252" y="0"/>
            <a:ext cx="1120748"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7" name="Google Shape;97;p1"/>
          <p:cNvSpPr/>
          <p:nvPr/>
        </p:nvSpPr>
        <p:spPr>
          <a:xfrm>
            <a:off x="4264357" y="428365"/>
            <a:ext cx="4506900" cy="6017100"/>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98" name="Google Shape;98;p1"/>
          <p:cNvPicPr preferRelativeResize="0"/>
          <p:nvPr/>
        </p:nvPicPr>
        <p:blipFill rotWithShape="1">
          <a:blip r:embed="rId3">
            <a:alphaModFix/>
          </a:blip>
          <a:srcRect b="0" l="0" r="0" t="0"/>
          <a:stretch/>
        </p:blipFill>
        <p:spPr>
          <a:xfrm>
            <a:off x="4441869" y="2076174"/>
            <a:ext cx="4152000" cy="2646899"/>
          </a:xfrm>
          <a:prstGeom prst="rect">
            <a:avLst/>
          </a:prstGeom>
          <a:noFill/>
          <a:ln>
            <a:noFill/>
          </a:ln>
        </p:spPr>
      </p:pic>
      <p:pic>
        <p:nvPicPr>
          <p:cNvPr descr="C:\Users\Hp 15\Downloads\JAY_3842.jpg" id="99" name="Google Shape;99;p1"/>
          <p:cNvPicPr preferRelativeResize="0"/>
          <p:nvPr/>
        </p:nvPicPr>
        <p:blipFill rotWithShape="1">
          <a:blip r:embed="rId4">
            <a:alphaModFix/>
          </a:blip>
          <a:srcRect b="0" l="0" r="0" t="0"/>
          <a:stretch/>
        </p:blipFill>
        <p:spPr>
          <a:xfrm>
            <a:off x="255325" y="1094350"/>
            <a:ext cx="3836775" cy="37208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3" name="Shape 103"/>
        <p:cNvGrpSpPr/>
        <p:nvPr/>
      </p:nvGrpSpPr>
      <p:grpSpPr>
        <a:xfrm>
          <a:off x="0" y="0"/>
          <a:ext cx="0" cy="0"/>
          <a:chOff x="0" y="0"/>
          <a:chExt cx="0" cy="0"/>
        </a:xfrm>
      </p:grpSpPr>
      <p:sp>
        <p:nvSpPr>
          <p:cNvPr id="104" name="Google Shape;104;p4"/>
          <p:cNvSpPr/>
          <p:nvPr/>
        </p:nvSpPr>
        <p:spPr>
          <a:xfrm>
            <a:off x="2286" y="0"/>
            <a:ext cx="9141714"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5" name="Google Shape;105;p4"/>
          <p:cNvSpPr/>
          <p:nvPr/>
        </p:nvSpPr>
        <p:spPr>
          <a:xfrm>
            <a:off x="0" y="0"/>
            <a:ext cx="3125454"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6" name="Google Shape;106;p4"/>
          <p:cNvSpPr txBox="1"/>
          <p:nvPr>
            <p:ph type="title"/>
          </p:nvPr>
        </p:nvSpPr>
        <p:spPr>
          <a:xfrm>
            <a:off x="515125" y="1153572"/>
            <a:ext cx="2400300" cy="446116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4400"/>
              <a:buFont typeface="Calibri"/>
              <a:buNone/>
            </a:pPr>
            <a:r>
              <a:rPr lang="en-US">
                <a:solidFill>
                  <a:srgbClr val="FFFFFF"/>
                </a:solidFill>
              </a:rPr>
              <a:t>Tycc Overview</a:t>
            </a:r>
            <a:endParaRPr/>
          </a:p>
        </p:txBody>
      </p:sp>
      <p:sp>
        <p:nvSpPr>
          <p:cNvPr id="107" name="Google Shape;107;p4"/>
          <p:cNvSpPr/>
          <p:nvPr/>
        </p:nvSpPr>
        <p:spPr>
          <a:xfrm flipH="1" rot="10800000">
            <a:off x="5662801" y="2455479"/>
            <a:ext cx="3062575" cy="4083433"/>
          </a:xfrm>
          <a:prstGeom prst="arc">
            <a:avLst>
              <a:gd fmla="val 16200000" name="adj1"/>
              <a:gd fmla="val 0" name="adj2"/>
            </a:avLst>
          </a:prstGeom>
          <a:noFill/>
          <a:ln cap="rnd" cmpd="sng" w="127000">
            <a:solidFill>
              <a:schemeClr val="accent4"/>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8" name="Google Shape;108;p4"/>
          <p:cNvSpPr txBox="1"/>
          <p:nvPr>
            <p:ph idx="1" type="body"/>
          </p:nvPr>
        </p:nvSpPr>
        <p:spPr>
          <a:xfrm>
            <a:off x="3335481" y="591344"/>
            <a:ext cx="5179868" cy="5585619"/>
          </a:xfrm>
          <a:prstGeom prst="rect">
            <a:avLst/>
          </a:prstGeom>
          <a:noFill/>
          <a:ln>
            <a:noFill/>
          </a:ln>
        </p:spPr>
        <p:txBody>
          <a:bodyPr anchorCtr="0" anchor="ctr"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1300"/>
              <a:buChar char="•"/>
            </a:pPr>
            <a:r>
              <a:rPr lang="en-US" sz="1300"/>
              <a:t>Tanzania Youths Competence for Community is Non -Government Organization advocating youths and young women rights to economic empowerment. </a:t>
            </a:r>
            <a:endParaRPr/>
          </a:p>
          <a:p>
            <a:pPr indent="0" lvl="0" marL="0" rtl="0" algn="l">
              <a:lnSpc>
                <a:spcPct val="90000"/>
              </a:lnSpc>
              <a:spcBef>
                <a:spcPts val="260"/>
              </a:spcBef>
              <a:spcAft>
                <a:spcPts val="0"/>
              </a:spcAft>
              <a:buClr>
                <a:schemeClr val="dk1"/>
              </a:buClr>
              <a:buSzPts val="1300"/>
              <a:buNone/>
            </a:pPr>
            <a:r>
              <a:t/>
            </a:r>
            <a:endParaRPr sz="1300"/>
          </a:p>
          <a:p>
            <a:pPr indent="-342900" lvl="0" marL="342900" rtl="0" algn="l">
              <a:lnSpc>
                <a:spcPct val="90000"/>
              </a:lnSpc>
              <a:spcBef>
                <a:spcPts val="260"/>
              </a:spcBef>
              <a:spcAft>
                <a:spcPts val="0"/>
              </a:spcAft>
              <a:buClr>
                <a:schemeClr val="dk1"/>
              </a:buClr>
              <a:buSzPts val="1300"/>
              <a:buChar char="•"/>
            </a:pPr>
            <a:r>
              <a:rPr b="1" lang="en-US" sz="1300"/>
              <a:t>Our Vision </a:t>
            </a:r>
            <a:r>
              <a:rPr lang="en-US" sz="1300"/>
              <a:t>“To see youths of Tanzania becoming competent and serve as the catalyst of positive changes to themselves, their society and the world at large.</a:t>
            </a:r>
            <a:endParaRPr/>
          </a:p>
          <a:p>
            <a:pPr indent="-260350" lvl="0" marL="342900" rtl="0" algn="l">
              <a:lnSpc>
                <a:spcPct val="90000"/>
              </a:lnSpc>
              <a:spcBef>
                <a:spcPts val="260"/>
              </a:spcBef>
              <a:spcAft>
                <a:spcPts val="0"/>
              </a:spcAft>
              <a:buClr>
                <a:schemeClr val="dk1"/>
              </a:buClr>
              <a:buSzPts val="1300"/>
              <a:buNone/>
            </a:pPr>
            <a:r>
              <a:t/>
            </a:r>
            <a:endParaRPr sz="1300"/>
          </a:p>
          <a:p>
            <a:pPr indent="-342900" lvl="0" marL="342900" rtl="0" algn="l">
              <a:lnSpc>
                <a:spcPct val="90000"/>
              </a:lnSpc>
              <a:spcBef>
                <a:spcPts val="260"/>
              </a:spcBef>
              <a:spcAft>
                <a:spcPts val="0"/>
              </a:spcAft>
              <a:buClr>
                <a:schemeClr val="dk1"/>
              </a:buClr>
              <a:buSzPts val="1300"/>
              <a:buChar char="•"/>
            </a:pPr>
            <a:r>
              <a:rPr b="1" lang="en-US" sz="1300"/>
              <a:t>Our mission </a:t>
            </a:r>
            <a:r>
              <a:rPr lang="en-US" sz="1300"/>
              <a:t>“To support and promote the provision of quality, conducive growing environment for youths potentials innovation and opportunities in collaboration with government and other stakeholders.</a:t>
            </a:r>
            <a:endParaRPr/>
          </a:p>
          <a:p>
            <a:pPr indent="-260350" lvl="0" marL="342900" rtl="0" algn="l">
              <a:lnSpc>
                <a:spcPct val="90000"/>
              </a:lnSpc>
              <a:spcBef>
                <a:spcPts val="260"/>
              </a:spcBef>
              <a:spcAft>
                <a:spcPts val="0"/>
              </a:spcAft>
              <a:buClr>
                <a:schemeClr val="dk1"/>
              </a:buClr>
              <a:buSzPts val="1300"/>
              <a:buNone/>
            </a:pPr>
            <a:r>
              <a:t/>
            </a:r>
            <a:endParaRPr sz="1300"/>
          </a:p>
          <a:p>
            <a:pPr indent="-342900" lvl="0" marL="342900" rtl="0" algn="l">
              <a:lnSpc>
                <a:spcPct val="90000"/>
              </a:lnSpc>
              <a:spcBef>
                <a:spcPts val="260"/>
              </a:spcBef>
              <a:spcAft>
                <a:spcPts val="0"/>
              </a:spcAft>
              <a:buClr>
                <a:schemeClr val="dk1"/>
              </a:buClr>
              <a:buSzPts val="1300"/>
              <a:buChar char="•"/>
            </a:pPr>
            <a:r>
              <a:rPr lang="en-US" sz="1300"/>
              <a:t>From 2019 TYCC operated as a college club until August 2021 where we got registered with number: </a:t>
            </a:r>
            <a:r>
              <a:rPr b="1" lang="en-US" sz="1300"/>
              <a:t>00NGO/R/2092</a:t>
            </a:r>
            <a:endParaRPr sz="1300"/>
          </a:p>
          <a:p>
            <a:pPr indent="0" lvl="0" marL="0" rtl="0" algn="l">
              <a:lnSpc>
                <a:spcPct val="90000"/>
              </a:lnSpc>
              <a:spcBef>
                <a:spcPts val="260"/>
              </a:spcBef>
              <a:spcAft>
                <a:spcPts val="0"/>
              </a:spcAft>
              <a:buClr>
                <a:schemeClr val="dk1"/>
              </a:buClr>
              <a:buSzPts val="1300"/>
              <a:buNone/>
            </a:pPr>
            <a:r>
              <a:t/>
            </a:r>
            <a:endParaRPr sz="1300"/>
          </a:p>
          <a:p>
            <a:pPr indent="-342900" lvl="0" marL="342900" rtl="0" algn="l">
              <a:lnSpc>
                <a:spcPct val="90000"/>
              </a:lnSpc>
              <a:spcBef>
                <a:spcPts val="260"/>
              </a:spcBef>
              <a:spcAft>
                <a:spcPts val="0"/>
              </a:spcAft>
              <a:buClr>
                <a:schemeClr val="dk1"/>
              </a:buClr>
              <a:buSzPts val="1300"/>
              <a:buChar char="•"/>
            </a:pPr>
            <a:r>
              <a:rPr lang="en-US" sz="1300"/>
              <a:t>Since then, we initiated  programs for health awareness campaigns ( HAINA KUSHINDWA), leadership, Financial literacy Touching the lives  of more than 2,000 youths (directly)</a:t>
            </a:r>
            <a:endParaRPr/>
          </a:p>
          <a:p>
            <a:pPr indent="-260350" lvl="0" marL="342900" rtl="0" algn="l">
              <a:lnSpc>
                <a:spcPct val="90000"/>
              </a:lnSpc>
              <a:spcBef>
                <a:spcPts val="260"/>
              </a:spcBef>
              <a:spcAft>
                <a:spcPts val="0"/>
              </a:spcAft>
              <a:buClr>
                <a:schemeClr val="dk1"/>
              </a:buClr>
              <a:buSzPts val="1300"/>
              <a:buNone/>
            </a:pPr>
            <a:r>
              <a:t/>
            </a:r>
            <a:endParaRPr sz="1300"/>
          </a:p>
          <a:p>
            <a:pPr indent="-342900" lvl="0" marL="342900" rtl="0" algn="l">
              <a:lnSpc>
                <a:spcPct val="90000"/>
              </a:lnSpc>
              <a:spcBef>
                <a:spcPts val="260"/>
              </a:spcBef>
              <a:spcAft>
                <a:spcPts val="0"/>
              </a:spcAft>
              <a:buClr>
                <a:schemeClr val="dk1"/>
              </a:buClr>
              <a:buSzPts val="1300"/>
              <a:buChar char="•"/>
            </a:pPr>
            <a:r>
              <a:rPr lang="en-US" sz="1300"/>
              <a:t>We remember to give up not once not twice, but once we got opportunity to be part of Dadas Rise Network, we have been encouraged, empowered, received more opportunities and here we are to our very first funding support we ever received.</a:t>
            </a:r>
            <a:endParaRPr/>
          </a:p>
          <a:p>
            <a:pPr indent="-260350" lvl="0" marL="342900" rtl="0" algn="l">
              <a:lnSpc>
                <a:spcPct val="90000"/>
              </a:lnSpc>
              <a:spcBef>
                <a:spcPts val="260"/>
              </a:spcBef>
              <a:spcAft>
                <a:spcPts val="0"/>
              </a:spcAft>
              <a:buClr>
                <a:schemeClr val="dk1"/>
              </a:buClr>
              <a:buSzPts val="1300"/>
              <a:buNone/>
            </a:pPr>
            <a:r>
              <a:t/>
            </a:r>
            <a:endParaRPr sz="1300"/>
          </a:p>
          <a:p>
            <a:pPr indent="-260350" lvl="0" marL="342900" rtl="0" algn="l">
              <a:lnSpc>
                <a:spcPct val="90000"/>
              </a:lnSpc>
              <a:spcBef>
                <a:spcPts val="260"/>
              </a:spcBef>
              <a:spcAft>
                <a:spcPts val="0"/>
              </a:spcAft>
              <a:buClr>
                <a:schemeClr val="dk1"/>
              </a:buClr>
              <a:buSzPts val="1300"/>
              <a:buNone/>
            </a:pPr>
            <a:r>
              <a:t/>
            </a:r>
            <a:endParaRPr sz="13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2" name="Shape 112"/>
        <p:cNvGrpSpPr/>
        <p:nvPr/>
      </p:nvGrpSpPr>
      <p:grpSpPr>
        <a:xfrm>
          <a:off x="0" y="0"/>
          <a:ext cx="0" cy="0"/>
          <a:chOff x="0" y="0"/>
          <a:chExt cx="0" cy="0"/>
        </a:xfrm>
      </p:grpSpPr>
      <p:sp>
        <p:nvSpPr>
          <p:cNvPr id="113" name="Google Shape;113;p5"/>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4" name="Google Shape;114;p5"/>
          <p:cNvSpPr txBox="1"/>
          <p:nvPr>
            <p:ph type="title"/>
          </p:nvPr>
        </p:nvSpPr>
        <p:spPr>
          <a:xfrm>
            <a:off x="630936" y="256032"/>
            <a:ext cx="7879842" cy="1014984"/>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Our Story</a:t>
            </a:r>
            <a:endParaRPr/>
          </a:p>
        </p:txBody>
      </p:sp>
      <p:sp>
        <p:nvSpPr>
          <p:cNvPr id="115" name="Google Shape;115;p5"/>
          <p:cNvSpPr/>
          <p:nvPr/>
        </p:nvSpPr>
        <p:spPr>
          <a:xfrm>
            <a:off x="649464" y="1634502"/>
            <a:ext cx="7838694"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16" name="Google Shape;116;p5"/>
          <p:cNvSpPr/>
          <p:nvPr/>
        </p:nvSpPr>
        <p:spPr>
          <a:xfrm flipH="1" rot="10800000">
            <a:off x="630936" y="1538176"/>
            <a:ext cx="1405092" cy="10981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nvGrpSpPr>
          <p:cNvPr id="117" name="Google Shape;117;p5"/>
          <p:cNvGrpSpPr/>
          <p:nvPr/>
        </p:nvGrpSpPr>
        <p:grpSpPr>
          <a:xfrm>
            <a:off x="628650" y="1930200"/>
            <a:ext cx="7886700" cy="4349654"/>
            <a:chOff x="0" y="3934"/>
            <a:chExt cx="7886700" cy="4349654"/>
          </a:xfrm>
        </p:grpSpPr>
        <p:sp>
          <p:nvSpPr>
            <p:cNvPr id="118" name="Google Shape;118;p5"/>
            <p:cNvSpPr/>
            <p:nvPr/>
          </p:nvSpPr>
          <p:spPr>
            <a:xfrm>
              <a:off x="0" y="3934"/>
              <a:ext cx="7886700" cy="771129"/>
            </a:xfrm>
            <a:prstGeom prst="roundRect">
              <a:avLst>
                <a:gd fmla="val 10000" name="adj"/>
              </a:avLst>
            </a:prstGeom>
            <a:solidFill>
              <a:srgbClr val="BF50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5"/>
            <p:cNvSpPr/>
            <p:nvPr/>
          </p:nvSpPr>
          <p:spPr>
            <a:xfrm>
              <a:off x="233266" y="177438"/>
              <a:ext cx="424536" cy="424121"/>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5"/>
            <p:cNvSpPr/>
            <p:nvPr/>
          </p:nvSpPr>
          <p:spPr>
            <a:xfrm>
              <a:off x="891069" y="3934"/>
              <a:ext cx="6915573" cy="9157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5"/>
            <p:cNvSpPr txBox="1"/>
            <p:nvPr/>
          </p:nvSpPr>
          <p:spPr>
            <a:xfrm>
              <a:off x="891069" y="3934"/>
              <a:ext cx="6915573" cy="915716"/>
            </a:xfrm>
            <a:prstGeom prst="rect">
              <a:avLst/>
            </a:prstGeom>
            <a:noFill/>
            <a:ln>
              <a:noFill/>
            </a:ln>
          </p:spPr>
          <p:txBody>
            <a:bodyPr anchorCtr="0" anchor="ctr" bIns="96900" lIns="96900" spcFirstLastPara="1" rIns="96900" wrap="square" tIns="96900">
              <a:noAutofit/>
            </a:bodyPr>
            <a:lstStyle/>
            <a:p>
              <a:pPr indent="0" lvl="0" marL="0" marR="0" rtl="0" algn="l">
                <a:lnSpc>
                  <a:spcPct val="90000"/>
                </a:lnSpc>
                <a:spcBef>
                  <a:spcPts val="0"/>
                </a:spcBef>
                <a:spcAft>
                  <a:spcPts val="0"/>
                </a:spcAft>
                <a:buNone/>
              </a:pPr>
              <a:r>
                <a:rPr b="0" i="0" lang="en-US" sz="1400" u="none" cap="none" strike="noStrike">
                  <a:solidFill>
                    <a:schemeClr val="dk1"/>
                  </a:solidFill>
                  <a:latin typeface="Calibri"/>
                  <a:ea typeface="Calibri"/>
                  <a:cs typeface="Calibri"/>
                  <a:sym typeface="Calibri"/>
                </a:rPr>
                <a:t>Tycc started as a girls’ club at College of Business Education, being there as a girl who did not receive a fee support from Government board, with poor parents from our extended family where everyone wanted to take from a small source, has never being easy. </a:t>
              </a:r>
              <a:endParaRPr/>
            </a:p>
          </p:txBody>
        </p:sp>
        <p:sp>
          <p:nvSpPr>
            <p:cNvPr id="122" name="Google Shape;122;p5"/>
            <p:cNvSpPr/>
            <p:nvPr/>
          </p:nvSpPr>
          <p:spPr>
            <a:xfrm>
              <a:off x="0" y="1148580"/>
              <a:ext cx="7886700" cy="771129"/>
            </a:xfrm>
            <a:prstGeom prst="roundRect">
              <a:avLst>
                <a:gd fmla="val 1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5"/>
            <p:cNvSpPr/>
            <p:nvPr/>
          </p:nvSpPr>
          <p:spPr>
            <a:xfrm>
              <a:off x="233266" y="1322084"/>
              <a:ext cx="424536" cy="424121"/>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5"/>
            <p:cNvSpPr/>
            <p:nvPr/>
          </p:nvSpPr>
          <p:spPr>
            <a:xfrm>
              <a:off x="891069" y="1148580"/>
              <a:ext cx="6915573" cy="9157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
            <p:cNvSpPr txBox="1"/>
            <p:nvPr/>
          </p:nvSpPr>
          <p:spPr>
            <a:xfrm>
              <a:off x="891069" y="1148580"/>
              <a:ext cx="6915573" cy="915716"/>
            </a:xfrm>
            <a:prstGeom prst="rect">
              <a:avLst/>
            </a:prstGeom>
            <a:noFill/>
            <a:ln>
              <a:noFill/>
            </a:ln>
          </p:spPr>
          <p:txBody>
            <a:bodyPr anchorCtr="0" anchor="ctr" bIns="96900" lIns="96900" spcFirstLastPara="1" rIns="96900" wrap="square" tIns="96900">
              <a:noAutofit/>
            </a:bodyPr>
            <a:lstStyle/>
            <a:p>
              <a:pPr indent="0" lvl="0" marL="0" marR="0" rtl="0" algn="l">
                <a:lnSpc>
                  <a:spcPct val="90000"/>
                </a:lnSpc>
                <a:spcBef>
                  <a:spcPts val="0"/>
                </a:spcBef>
                <a:spcAft>
                  <a:spcPts val="0"/>
                </a:spcAft>
                <a:buNone/>
              </a:pPr>
              <a:r>
                <a:rPr b="0" i="0" lang="en-US" sz="1400" u="none" cap="none" strike="noStrike">
                  <a:solidFill>
                    <a:schemeClr val="dk1"/>
                  </a:solidFill>
                  <a:latin typeface="Calibri"/>
                  <a:ea typeface="Calibri"/>
                  <a:cs typeface="Calibri"/>
                  <a:sym typeface="Calibri"/>
                </a:rPr>
                <a:t>Luckily, meeting with girls from the same  background has boosted the courage to unite and share experience while searching a way out and even started small business while at college. </a:t>
              </a:r>
              <a:endParaRPr/>
            </a:p>
          </p:txBody>
        </p:sp>
        <p:sp>
          <p:nvSpPr>
            <p:cNvPr id="126" name="Google Shape;126;p5"/>
            <p:cNvSpPr/>
            <p:nvPr/>
          </p:nvSpPr>
          <p:spPr>
            <a:xfrm>
              <a:off x="0" y="2341298"/>
              <a:ext cx="7886700" cy="771129"/>
            </a:xfrm>
            <a:prstGeom prst="roundRect">
              <a:avLst>
                <a:gd fmla="val 1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5"/>
            <p:cNvSpPr/>
            <p:nvPr/>
          </p:nvSpPr>
          <p:spPr>
            <a:xfrm>
              <a:off x="233266" y="2466730"/>
              <a:ext cx="424536" cy="424121"/>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5"/>
            <p:cNvSpPr/>
            <p:nvPr/>
          </p:nvSpPr>
          <p:spPr>
            <a:xfrm>
              <a:off x="891069" y="2293226"/>
              <a:ext cx="6915573" cy="9157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5"/>
            <p:cNvSpPr txBox="1"/>
            <p:nvPr/>
          </p:nvSpPr>
          <p:spPr>
            <a:xfrm>
              <a:off x="891069" y="2293226"/>
              <a:ext cx="6915573" cy="915716"/>
            </a:xfrm>
            <a:prstGeom prst="rect">
              <a:avLst/>
            </a:prstGeom>
            <a:noFill/>
            <a:ln>
              <a:noFill/>
            </a:ln>
          </p:spPr>
          <p:txBody>
            <a:bodyPr anchorCtr="0" anchor="ctr" bIns="96900" lIns="96900" spcFirstLastPara="1" rIns="96900" wrap="square" tIns="96900">
              <a:noAutofit/>
            </a:bodyPr>
            <a:lstStyle/>
            <a:p>
              <a:pPr indent="0" lvl="0" marL="0" marR="0" rtl="0" algn="l">
                <a:lnSpc>
                  <a:spcPct val="90000"/>
                </a:lnSpc>
                <a:spcBef>
                  <a:spcPts val="0"/>
                </a:spcBef>
                <a:spcAft>
                  <a:spcPts val="0"/>
                </a:spcAft>
                <a:buNone/>
              </a:pPr>
              <a:r>
                <a:rPr b="0" i="0" lang="en-US" sz="1400" u="none" cap="none" strike="noStrike">
                  <a:solidFill>
                    <a:schemeClr val="dk1"/>
                  </a:solidFill>
                  <a:latin typeface="Calibri"/>
                  <a:ea typeface="Calibri"/>
                  <a:cs typeface="Calibri"/>
                  <a:sym typeface="Calibri"/>
                </a:rPr>
                <a:t>The eagerness to survive , strive and at least hoping to achieve not only for our sake but also for the whole community , we started to organizing girls around the community, encouraged, and empowered them to </a:t>
              </a:r>
              <a:r>
                <a:rPr lang="en-US">
                  <a:solidFill>
                    <a:schemeClr val="dk1"/>
                  </a:solidFill>
                  <a:latin typeface="Calibri"/>
                  <a:ea typeface="Calibri"/>
                  <a:cs typeface="Calibri"/>
                  <a:sym typeface="Calibri"/>
                </a:rPr>
                <a:t>fulfil</a:t>
              </a:r>
              <a:r>
                <a:rPr b="0" i="0" lang="en-US" sz="1400" u="none" cap="none" strike="noStrike">
                  <a:solidFill>
                    <a:schemeClr val="dk1"/>
                  </a:solidFill>
                  <a:latin typeface="Calibri"/>
                  <a:ea typeface="Calibri"/>
                  <a:cs typeface="Calibri"/>
                  <a:sym typeface="Calibri"/>
                </a:rPr>
                <a:t> their potential. </a:t>
              </a:r>
              <a:endParaRPr/>
            </a:p>
            <a:p>
              <a:pPr indent="0" lvl="0" marL="0" marR="0" rtl="0" algn="l">
                <a:lnSpc>
                  <a:spcPct val="90000"/>
                </a:lnSpc>
                <a:spcBef>
                  <a:spcPts val="49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30" name="Google Shape;130;p5"/>
            <p:cNvSpPr/>
            <p:nvPr/>
          </p:nvSpPr>
          <p:spPr>
            <a:xfrm>
              <a:off x="0" y="3437872"/>
              <a:ext cx="7886700" cy="771129"/>
            </a:xfrm>
            <a:prstGeom prst="roundRect">
              <a:avLst>
                <a:gd fmla="val 10000" name="adj"/>
              </a:avLst>
            </a:prstGeom>
            <a:solidFill>
              <a:srgbClr val="49A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5"/>
            <p:cNvSpPr/>
            <p:nvPr/>
          </p:nvSpPr>
          <p:spPr>
            <a:xfrm>
              <a:off x="233266" y="3611376"/>
              <a:ext cx="424536" cy="424121"/>
            </a:xfrm>
            <a:prstGeom prst="rect">
              <a:avLst/>
            </a:prstGeom>
            <a:blipFill rotWithShape="1">
              <a:blip r:embed="rId5">
                <a:alphaModFix/>
              </a:blip>
              <a:stretch>
                <a:fillRect b="0" l="0" r="0" t="0"/>
              </a:stretch>
            </a:blipFill>
            <a:ln cap="flat" cmpd="sng" w="25400">
              <a:solidFill>
                <a:schemeClr val="lt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5"/>
            <p:cNvSpPr/>
            <p:nvPr/>
          </p:nvSpPr>
          <p:spPr>
            <a:xfrm>
              <a:off x="891069" y="3437872"/>
              <a:ext cx="6915573" cy="9157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5"/>
            <p:cNvSpPr txBox="1"/>
            <p:nvPr/>
          </p:nvSpPr>
          <p:spPr>
            <a:xfrm>
              <a:off x="891069" y="3437872"/>
              <a:ext cx="6915573" cy="915716"/>
            </a:xfrm>
            <a:prstGeom prst="rect">
              <a:avLst/>
            </a:prstGeom>
            <a:noFill/>
            <a:ln>
              <a:noFill/>
            </a:ln>
          </p:spPr>
          <p:txBody>
            <a:bodyPr anchorCtr="0" anchor="ctr" bIns="96900" lIns="96900" spcFirstLastPara="1" rIns="96900" wrap="square" tIns="96900">
              <a:noAutofit/>
            </a:bodyPr>
            <a:lstStyle/>
            <a:p>
              <a:pPr indent="0" lvl="0" marL="0" marR="0" rtl="0" algn="l">
                <a:lnSpc>
                  <a:spcPct val="90000"/>
                </a:lnSpc>
                <a:spcBef>
                  <a:spcPts val="0"/>
                </a:spcBef>
                <a:spcAft>
                  <a:spcPts val="0"/>
                </a:spcAft>
                <a:buNone/>
              </a:pPr>
              <a:r>
                <a:rPr b="0" i="0" lang="en-US" sz="1400" u="none" cap="none" strike="noStrike">
                  <a:solidFill>
                    <a:schemeClr val="dk1"/>
                  </a:solidFill>
                  <a:latin typeface="Calibri"/>
                  <a:ea typeface="Calibri"/>
                  <a:cs typeface="Calibri"/>
                  <a:sym typeface="Calibri"/>
                </a:rPr>
                <a:t>we have been doing the initiatives through seminars, online convoys', and social medias engagements</a:t>
              </a:r>
              <a:endParaRPr b="0" i="0" sz="1400" u="none" cap="none" strike="noStrik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7" name="Shape 137"/>
        <p:cNvGrpSpPr/>
        <p:nvPr/>
      </p:nvGrpSpPr>
      <p:grpSpPr>
        <a:xfrm>
          <a:off x="0" y="0"/>
          <a:ext cx="0" cy="0"/>
          <a:chOff x="0" y="0"/>
          <a:chExt cx="0" cy="0"/>
        </a:xfrm>
      </p:grpSpPr>
      <p:sp>
        <p:nvSpPr>
          <p:cNvPr id="138" name="Google Shape;138;p6"/>
          <p:cNvSpPr/>
          <p:nvPr/>
        </p:nvSpPr>
        <p:spPr>
          <a:xfrm>
            <a:off x="0" y="0"/>
            <a:ext cx="9141714"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FinancialFFinancial</a:t>
            </a:r>
            <a:endParaRPr b="0" i="0" sz="1800" u="none" cap="none" strike="noStrike">
              <a:solidFill>
                <a:schemeClr val="lt1"/>
              </a:solidFill>
              <a:latin typeface="Calibri"/>
              <a:ea typeface="Calibri"/>
              <a:cs typeface="Calibri"/>
              <a:sym typeface="Calibri"/>
            </a:endParaRPr>
          </a:p>
        </p:txBody>
      </p:sp>
      <p:sp>
        <p:nvSpPr>
          <p:cNvPr id="139" name="Google Shape;139;p6"/>
          <p:cNvSpPr/>
          <p:nvPr/>
        </p:nvSpPr>
        <p:spPr>
          <a:xfrm rot="-853893">
            <a:off x="6131316" y="457951"/>
            <a:ext cx="2240924" cy="2987899"/>
          </a:xfrm>
          <a:prstGeom prst="arc">
            <a:avLst>
              <a:gd fmla="val 14612914" name="adj1"/>
              <a:gd fmla="val 0" name="adj2"/>
            </a:avLst>
          </a:prstGeom>
          <a:noFill/>
          <a:ln cap="rnd" cmpd="sng" w="127000">
            <a:solidFill>
              <a:schemeClr val="accent4"/>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 name="Google Shape;140;p6"/>
          <p:cNvSpPr txBox="1"/>
          <p:nvPr>
            <p:ph type="title"/>
          </p:nvPr>
        </p:nvSpPr>
        <p:spPr>
          <a:xfrm>
            <a:off x="486425" y="0"/>
            <a:ext cx="8655300" cy="65484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US">
                <a:solidFill>
                  <a:srgbClr val="E36C09"/>
                </a:solidFill>
              </a:rPr>
              <a:t>           Our Approach</a:t>
            </a:r>
            <a:br>
              <a:rPr b="1" lang="en-US">
                <a:solidFill>
                  <a:srgbClr val="E36C09"/>
                </a:solidFill>
              </a:rPr>
            </a:br>
            <a:r>
              <a:rPr b="1" lang="en-US">
                <a:solidFill>
                  <a:srgbClr val="E36C09"/>
                </a:solidFill>
              </a:rPr>
              <a:t>  </a:t>
            </a:r>
            <a:br>
              <a:rPr b="1" lang="en-US">
                <a:solidFill>
                  <a:srgbClr val="E36C09"/>
                </a:solidFill>
              </a:rPr>
            </a:br>
            <a:r>
              <a:rPr b="1" lang="en-US" sz="3300">
                <a:solidFill>
                  <a:srgbClr val="E36C09"/>
                </a:solidFill>
              </a:rPr>
              <a:t>Digital finance service</a:t>
            </a:r>
            <a:endParaRPr b="1" sz="3300">
              <a:solidFill>
                <a:srgbClr val="E36C09"/>
              </a:solidFill>
            </a:endParaRPr>
          </a:p>
          <a:p>
            <a:pPr indent="-404495" lvl="0" marL="457200" rtl="0" algn="l">
              <a:spcBef>
                <a:spcPts val="0"/>
              </a:spcBef>
              <a:spcAft>
                <a:spcPts val="0"/>
              </a:spcAft>
              <a:buClr>
                <a:srgbClr val="E36C09"/>
              </a:buClr>
              <a:buSzPct val="100000"/>
              <a:buChar char="●"/>
            </a:pPr>
            <a:r>
              <a:rPr b="1" lang="en-US" sz="3077">
                <a:solidFill>
                  <a:srgbClr val="E36C09"/>
                </a:solidFill>
              </a:rPr>
              <a:t>Financial Empowerment</a:t>
            </a:r>
            <a:endParaRPr b="1" sz="3077">
              <a:solidFill>
                <a:srgbClr val="E36C09"/>
              </a:solidFill>
            </a:endParaRPr>
          </a:p>
          <a:p>
            <a:pPr indent="-404495" lvl="0" marL="457200" rtl="0" algn="l">
              <a:spcBef>
                <a:spcPts val="0"/>
              </a:spcBef>
              <a:spcAft>
                <a:spcPts val="0"/>
              </a:spcAft>
              <a:buClr>
                <a:srgbClr val="E36C09"/>
              </a:buClr>
              <a:buSzPct val="100000"/>
              <a:buChar char="●"/>
            </a:pPr>
            <a:r>
              <a:rPr b="1" lang="en-US" sz="3077">
                <a:solidFill>
                  <a:srgbClr val="E36C09"/>
                </a:solidFill>
              </a:rPr>
              <a:t>Convenience environment</a:t>
            </a:r>
            <a:endParaRPr b="1" sz="3077">
              <a:solidFill>
                <a:srgbClr val="E36C09"/>
              </a:solidFill>
            </a:endParaRPr>
          </a:p>
          <a:p>
            <a:pPr indent="0" lvl="0" marL="0" rtl="0" algn="l">
              <a:spcBef>
                <a:spcPts val="0"/>
              </a:spcBef>
              <a:spcAft>
                <a:spcPts val="0"/>
              </a:spcAft>
              <a:buNone/>
            </a:pPr>
            <a:r>
              <a:t/>
            </a:r>
            <a:endParaRPr b="1" sz="3077">
              <a:solidFill>
                <a:srgbClr val="E36C09"/>
              </a:solidFill>
            </a:endParaRPr>
          </a:p>
          <a:p>
            <a:pPr indent="0" lvl="0" marL="0" rtl="0" algn="l">
              <a:spcBef>
                <a:spcPts val="0"/>
              </a:spcBef>
              <a:spcAft>
                <a:spcPts val="0"/>
              </a:spcAft>
              <a:buClr>
                <a:schemeClr val="dk1"/>
              </a:buClr>
              <a:buSzPct val="100000"/>
              <a:buFont typeface="Calibri"/>
              <a:buNone/>
            </a:pPr>
            <a:r>
              <a:t/>
            </a:r>
            <a:endParaRPr b="1">
              <a:solidFill>
                <a:srgbClr val="E36C09"/>
              </a:solidFill>
            </a:endParaRPr>
          </a:p>
          <a:p>
            <a:pPr indent="0" lvl="0" marL="0" rtl="0" algn="l">
              <a:spcBef>
                <a:spcPts val="0"/>
              </a:spcBef>
              <a:spcAft>
                <a:spcPts val="0"/>
              </a:spcAft>
              <a:buClr>
                <a:schemeClr val="dk1"/>
              </a:buClr>
              <a:buSzPct val="100000"/>
              <a:buFont typeface="Calibri"/>
              <a:buNone/>
            </a:pPr>
            <a:r>
              <a:rPr b="1" lang="en-US">
                <a:solidFill>
                  <a:srgbClr val="E36C09"/>
                </a:solidFill>
              </a:rPr>
              <a:t>Gender Equality</a:t>
            </a:r>
            <a:endParaRPr b="1">
              <a:solidFill>
                <a:srgbClr val="E36C09"/>
              </a:solidFill>
            </a:endParaRPr>
          </a:p>
          <a:p>
            <a:pPr indent="-318770" lvl="0" marL="457200" rtl="0" algn="l">
              <a:spcBef>
                <a:spcPts val="0"/>
              </a:spcBef>
              <a:spcAft>
                <a:spcPts val="0"/>
              </a:spcAft>
              <a:buClr>
                <a:srgbClr val="E36C09"/>
              </a:buClr>
              <a:buSzPct val="51263"/>
              <a:buChar char="●"/>
            </a:pPr>
            <a:r>
              <a:rPr b="1" lang="en-US" sz="3077">
                <a:solidFill>
                  <a:srgbClr val="E36C09"/>
                </a:solidFill>
              </a:rPr>
              <a:t>Capacity Building</a:t>
            </a:r>
            <a:endParaRPr b="1" sz="3077">
              <a:solidFill>
                <a:srgbClr val="E36C09"/>
              </a:solidFill>
            </a:endParaRPr>
          </a:p>
          <a:p>
            <a:pPr indent="-318770" lvl="0" marL="457200" rtl="0" algn="l">
              <a:spcBef>
                <a:spcPts val="0"/>
              </a:spcBef>
              <a:spcAft>
                <a:spcPts val="0"/>
              </a:spcAft>
              <a:buClr>
                <a:srgbClr val="E36C09"/>
              </a:buClr>
              <a:buSzPct val="51263"/>
              <a:buChar char="●"/>
            </a:pPr>
            <a:r>
              <a:rPr b="1" lang="en-US" sz="3077">
                <a:solidFill>
                  <a:srgbClr val="E36C09"/>
                </a:solidFill>
              </a:rPr>
              <a:t>Advocacy</a:t>
            </a:r>
            <a:endParaRPr b="1" sz="3077">
              <a:solidFill>
                <a:srgbClr val="E36C09"/>
              </a:solidFill>
            </a:endParaRPr>
          </a:p>
          <a:p>
            <a:pPr indent="-318770" lvl="0" marL="457200" rtl="0" algn="l">
              <a:spcBef>
                <a:spcPts val="0"/>
              </a:spcBef>
              <a:spcAft>
                <a:spcPts val="0"/>
              </a:spcAft>
              <a:buClr>
                <a:srgbClr val="E36C09"/>
              </a:buClr>
              <a:buSzPct val="51263"/>
              <a:buChar char="●"/>
            </a:pPr>
            <a:r>
              <a:rPr b="1" lang="en-US" sz="3077">
                <a:solidFill>
                  <a:srgbClr val="E36C09"/>
                </a:solidFill>
              </a:rPr>
              <a:t>Opportunities diversification</a:t>
            </a:r>
            <a:endParaRPr b="1" sz="3077">
              <a:solidFill>
                <a:srgbClr val="E36C09"/>
              </a:solidFill>
            </a:endParaRPr>
          </a:p>
          <a:p>
            <a:pPr indent="0" lvl="0" marL="0" rtl="0" algn="ctr">
              <a:spcBef>
                <a:spcPts val="0"/>
              </a:spcBef>
              <a:spcAft>
                <a:spcPts val="0"/>
              </a:spcAft>
              <a:buClr>
                <a:schemeClr val="dk1"/>
              </a:buClr>
              <a:buSzPct val="142960"/>
              <a:buFont typeface="Calibri"/>
              <a:buNone/>
            </a:pPr>
            <a:r>
              <a:t/>
            </a:r>
            <a:endParaRPr b="1" sz="3077">
              <a:solidFill>
                <a:srgbClr val="E36C09"/>
              </a:solidFill>
            </a:endParaRPr>
          </a:p>
          <a:p>
            <a:pPr indent="0" lvl="0" marL="0" rtl="0" algn="ctr">
              <a:spcBef>
                <a:spcPts val="0"/>
              </a:spcBef>
              <a:spcAft>
                <a:spcPts val="0"/>
              </a:spcAft>
              <a:buClr>
                <a:schemeClr val="dk1"/>
              </a:buClr>
              <a:buSzPct val="100000"/>
              <a:buFont typeface="Calibri"/>
              <a:buNone/>
            </a:pPr>
            <a:r>
              <a:t/>
            </a:r>
            <a:endParaRPr b="1">
              <a:solidFill>
                <a:srgbClr val="E36C09"/>
              </a:solidFill>
            </a:endParaRPr>
          </a:p>
        </p:txBody>
      </p:sp>
      <p:pic>
        <p:nvPicPr>
          <p:cNvPr id="141" name="Google Shape;141;p6"/>
          <p:cNvPicPr preferRelativeResize="0"/>
          <p:nvPr/>
        </p:nvPicPr>
        <p:blipFill>
          <a:blip r:embed="rId3">
            <a:alphaModFix/>
          </a:blip>
          <a:stretch>
            <a:fillRect/>
          </a:stretch>
        </p:blipFill>
        <p:spPr>
          <a:xfrm>
            <a:off x="3938588" y="2795588"/>
            <a:ext cx="1266825" cy="1266825"/>
          </a:xfrm>
          <a:prstGeom prst="rect">
            <a:avLst/>
          </a:prstGeom>
          <a:solidFill>
            <a:schemeClr val="lt1"/>
          </a:solidFill>
          <a:ln>
            <a:noFill/>
          </a:ln>
        </p:spPr>
      </p:pic>
      <p:sp>
        <p:nvSpPr>
          <p:cNvPr id="142" name="Google Shape;142;p6"/>
          <p:cNvSpPr/>
          <p:nvPr/>
        </p:nvSpPr>
        <p:spPr>
          <a:xfrm>
            <a:off x="4991500" y="1769225"/>
            <a:ext cx="3945900" cy="3720900"/>
          </a:xfrm>
          <a:prstGeom prst="ellipse">
            <a:avLst/>
          </a:prstGeom>
          <a:solidFill>
            <a:srgbClr val="EDA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3" name="Google Shape;143;p6"/>
          <p:cNvGrpSpPr/>
          <p:nvPr/>
        </p:nvGrpSpPr>
        <p:grpSpPr>
          <a:xfrm>
            <a:off x="5599495" y="1623311"/>
            <a:ext cx="2494582" cy="2534653"/>
            <a:chOff x="3611776" y="414352"/>
            <a:chExt cx="2166000" cy="2166000"/>
          </a:xfrm>
        </p:grpSpPr>
        <p:sp>
          <p:nvSpPr>
            <p:cNvPr id="144" name="Google Shape;144;p6"/>
            <p:cNvSpPr/>
            <p:nvPr/>
          </p:nvSpPr>
          <p:spPr>
            <a:xfrm>
              <a:off x="3611776" y="414352"/>
              <a:ext cx="2166000" cy="2166000"/>
            </a:xfrm>
            <a:prstGeom prst="ellipse">
              <a:avLst/>
            </a:prstGeom>
            <a:solidFill>
              <a:srgbClr val="D837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6"/>
            <p:cNvSpPr txBox="1"/>
            <p:nvPr/>
          </p:nvSpPr>
          <p:spPr>
            <a:xfrm>
              <a:off x="3967551" y="1027508"/>
              <a:ext cx="1751100" cy="702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sz="1700">
                  <a:solidFill>
                    <a:srgbClr val="FFFFFF"/>
                  </a:solidFill>
                  <a:latin typeface="Roboto"/>
                  <a:ea typeface="Roboto"/>
                  <a:cs typeface="Roboto"/>
                  <a:sym typeface="Roboto"/>
                </a:rPr>
                <a:t>Digital Finance Service</a:t>
              </a:r>
              <a:endParaRPr b="1" sz="1700">
                <a:solidFill>
                  <a:srgbClr val="FFFFFF"/>
                </a:solidFill>
                <a:latin typeface="Roboto"/>
                <a:ea typeface="Roboto"/>
                <a:cs typeface="Roboto"/>
                <a:sym typeface="Roboto"/>
              </a:endParaRPr>
            </a:p>
          </p:txBody>
        </p:sp>
      </p:grpSp>
      <p:sp>
        <p:nvSpPr>
          <p:cNvPr id="146" name="Google Shape;146;p6"/>
          <p:cNvSpPr txBox="1"/>
          <p:nvPr/>
        </p:nvSpPr>
        <p:spPr>
          <a:xfrm>
            <a:off x="4471321" y="4062420"/>
            <a:ext cx="1496100" cy="702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000">
                <a:solidFill>
                  <a:srgbClr val="FFFFFF"/>
                </a:solidFill>
                <a:latin typeface="Roboto"/>
                <a:ea typeface="Roboto"/>
                <a:cs typeface="Roboto"/>
                <a:sym typeface="Roboto"/>
              </a:rPr>
              <a:t>Vestibulum congue </a:t>
            </a:r>
            <a:endParaRPr sz="1000">
              <a:solidFill>
                <a:srgbClr val="FFFFFF"/>
              </a:solidFill>
              <a:latin typeface="Roboto"/>
              <a:ea typeface="Roboto"/>
              <a:cs typeface="Roboto"/>
              <a:sym typeface="Roboto"/>
            </a:endParaRPr>
          </a:p>
        </p:txBody>
      </p:sp>
      <p:grpSp>
        <p:nvGrpSpPr>
          <p:cNvPr id="147" name="Google Shape;147;p6"/>
          <p:cNvGrpSpPr/>
          <p:nvPr/>
        </p:nvGrpSpPr>
        <p:grpSpPr>
          <a:xfrm>
            <a:off x="5310570" y="3975589"/>
            <a:ext cx="2660065" cy="2660065"/>
            <a:chOff x="2702876" y="2032864"/>
            <a:chExt cx="2166000" cy="2166000"/>
          </a:xfrm>
        </p:grpSpPr>
        <p:sp>
          <p:nvSpPr>
            <p:cNvPr id="148" name="Google Shape;148;p6"/>
            <p:cNvSpPr/>
            <p:nvPr/>
          </p:nvSpPr>
          <p:spPr>
            <a:xfrm>
              <a:off x="2702876" y="2032864"/>
              <a:ext cx="2166000" cy="2166000"/>
            </a:xfrm>
            <a:prstGeom prst="ellipse">
              <a:avLst/>
            </a:prstGeom>
            <a:solidFill>
              <a:srgbClr val="801F17"/>
            </a:solidFill>
            <a:ln>
              <a:noFill/>
            </a:ln>
          </p:spPr>
          <p:txBody>
            <a:bodyPr anchorCtr="0" anchor="ctr" bIns="112275" lIns="112275" spcFirstLastPara="1" rIns="112275" wrap="square" tIns="112275">
              <a:noAutofit/>
            </a:bodyPr>
            <a:lstStyle/>
            <a:p>
              <a:pPr indent="0" lvl="0" marL="0" rtl="0" algn="l">
                <a:spcBef>
                  <a:spcPts val="0"/>
                </a:spcBef>
                <a:spcAft>
                  <a:spcPts val="0"/>
                </a:spcAft>
                <a:buNone/>
              </a:pPr>
              <a:r>
                <a:t/>
              </a:r>
              <a:endParaRPr/>
            </a:p>
          </p:txBody>
        </p:sp>
        <p:sp>
          <p:nvSpPr>
            <p:cNvPr id="149" name="Google Shape;149;p6"/>
            <p:cNvSpPr txBox="1"/>
            <p:nvPr/>
          </p:nvSpPr>
          <p:spPr>
            <a:xfrm>
              <a:off x="2855281" y="2834728"/>
              <a:ext cx="1496100" cy="702900"/>
            </a:xfrm>
            <a:prstGeom prst="rect">
              <a:avLst/>
            </a:prstGeom>
            <a:noFill/>
            <a:ln>
              <a:noFill/>
            </a:ln>
          </p:spPr>
          <p:txBody>
            <a:bodyPr anchorCtr="0" anchor="ctr" bIns="112275" lIns="112275" spcFirstLastPara="1" rIns="112275" wrap="square" tIns="112275">
              <a:noAutofit/>
            </a:bodyPr>
            <a:lstStyle/>
            <a:p>
              <a:pPr indent="0" lvl="0" marL="0" rtl="0" algn="ctr">
                <a:spcBef>
                  <a:spcPts val="0"/>
                </a:spcBef>
                <a:spcAft>
                  <a:spcPts val="0"/>
                </a:spcAft>
                <a:buNone/>
              </a:pPr>
              <a:r>
                <a:rPr b="1" lang="en-US" sz="1719">
                  <a:solidFill>
                    <a:srgbClr val="FFFFFF"/>
                  </a:solidFill>
                  <a:latin typeface="Roboto"/>
                  <a:ea typeface="Roboto"/>
                  <a:cs typeface="Roboto"/>
                  <a:sym typeface="Roboto"/>
                </a:rPr>
                <a:t>Gender Equality</a:t>
              </a:r>
              <a:endParaRPr b="1" sz="1719">
                <a:solidFill>
                  <a:srgbClr val="FFFFFF"/>
                </a:solidFill>
                <a:latin typeface="Roboto"/>
                <a:ea typeface="Roboto"/>
                <a:cs typeface="Roboto"/>
                <a:sym typeface="Roboto"/>
              </a:endParaRPr>
            </a:p>
          </p:txBody>
        </p:sp>
      </p:grpSp>
      <p:sp>
        <p:nvSpPr>
          <p:cNvPr id="150" name="Google Shape;150;p6"/>
          <p:cNvSpPr/>
          <p:nvPr/>
        </p:nvSpPr>
        <p:spPr>
          <a:xfrm>
            <a:off x="5064475" y="3520200"/>
            <a:ext cx="1884600" cy="1769100"/>
          </a:xfrm>
          <a:prstGeom prst="ellipse">
            <a:avLst/>
          </a:prstGeom>
          <a:solidFill>
            <a:srgbClr val="EDA2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sz="1500"/>
              <a:t>        </a:t>
            </a:r>
            <a:r>
              <a:rPr b="1" lang="en-US" sz="1700"/>
              <a:t>TYCC</a:t>
            </a:r>
            <a:endParaRPr b="1" sz="17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4" name="Shape 154"/>
        <p:cNvGrpSpPr/>
        <p:nvPr/>
      </p:nvGrpSpPr>
      <p:grpSpPr>
        <a:xfrm>
          <a:off x="0" y="0"/>
          <a:ext cx="0" cy="0"/>
          <a:chOff x="0" y="0"/>
          <a:chExt cx="0" cy="0"/>
        </a:xfrm>
      </p:grpSpPr>
      <p:sp>
        <p:nvSpPr>
          <p:cNvPr id="155" name="Google Shape;155;p7"/>
          <p:cNvSpPr/>
          <p:nvPr/>
        </p:nvSpPr>
        <p:spPr>
          <a:xfrm>
            <a:off x="0" y="0"/>
            <a:ext cx="9141714"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6" name="Google Shape;156;p7"/>
          <p:cNvSpPr/>
          <p:nvPr/>
        </p:nvSpPr>
        <p:spPr>
          <a:xfrm rot="-853893">
            <a:off x="6131316" y="457951"/>
            <a:ext cx="2240924" cy="2987899"/>
          </a:xfrm>
          <a:prstGeom prst="arc">
            <a:avLst>
              <a:gd fmla="val 14612914" name="adj1"/>
              <a:gd fmla="val 0" name="adj2"/>
            </a:avLst>
          </a:prstGeom>
          <a:noFill/>
          <a:ln cap="rnd" cmpd="sng" w="127000">
            <a:solidFill>
              <a:schemeClr val="accent4"/>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57" name="Google Shape;157;p7"/>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accent2"/>
              </a:buClr>
              <a:buSzPct val="100000"/>
              <a:buFont typeface="Calibri"/>
              <a:buNone/>
            </a:pPr>
            <a:r>
              <a:rPr b="1" lang="en-US" u="sng">
                <a:solidFill>
                  <a:schemeClr val="accent2"/>
                </a:solidFill>
              </a:rPr>
              <a:t>Impact and Results</a:t>
            </a:r>
            <a:endParaRPr b="1" u="sng">
              <a:solidFill>
                <a:schemeClr val="accent2"/>
              </a:solidFill>
            </a:endParaRPr>
          </a:p>
          <a:p>
            <a:pPr indent="0" lvl="0" marL="0" rtl="0" algn="ctr">
              <a:spcBef>
                <a:spcPts val="0"/>
              </a:spcBef>
              <a:spcAft>
                <a:spcPts val="0"/>
              </a:spcAft>
              <a:buClr>
                <a:schemeClr val="accent2"/>
              </a:buClr>
              <a:buSzPct val="100000"/>
              <a:buFont typeface="Calibri"/>
              <a:buNone/>
            </a:pPr>
            <a:r>
              <a:t/>
            </a:r>
            <a:endParaRPr>
              <a:solidFill>
                <a:schemeClr val="accent2"/>
              </a:solidFill>
            </a:endParaRPr>
          </a:p>
          <a:p>
            <a:pPr indent="0" lvl="0" marL="0" rtl="0" algn="ctr">
              <a:spcBef>
                <a:spcPts val="0"/>
              </a:spcBef>
              <a:spcAft>
                <a:spcPts val="0"/>
              </a:spcAft>
              <a:buClr>
                <a:schemeClr val="accent2"/>
              </a:buClr>
              <a:buSzPct val="100000"/>
              <a:buFont typeface="Calibri"/>
              <a:buNone/>
            </a:pPr>
            <a:r>
              <a:rPr lang="en-US">
                <a:solidFill>
                  <a:schemeClr val="accent2"/>
                </a:solidFill>
              </a:rPr>
              <a:t>80 young women and girls </a:t>
            </a:r>
            <a:r>
              <a:rPr lang="en-US">
                <a:solidFill>
                  <a:schemeClr val="accent2"/>
                </a:solidFill>
              </a:rPr>
              <a:t>direct and 2,000 indirect,reached</a:t>
            </a:r>
            <a:r>
              <a:rPr lang="en-US">
                <a:solidFill>
                  <a:schemeClr val="accent2"/>
                </a:solidFill>
              </a:rPr>
              <a:t> out.</a:t>
            </a:r>
            <a:endParaRPr>
              <a:solidFill>
                <a:schemeClr val="accent2"/>
              </a:solidFill>
            </a:endParaRPr>
          </a:p>
        </p:txBody>
      </p:sp>
      <p:grpSp>
        <p:nvGrpSpPr>
          <p:cNvPr id="158" name="Google Shape;158;p7"/>
          <p:cNvGrpSpPr/>
          <p:nvPr/>
        </p:nvGrpSpPr>
        <p:grpSpPr>
          <a:xfrm>
            <a:off x="629612" y="2302187"/>
            <a:ext cx="7727079" cy="3398213"/>
            <a:chOff x="962" y="476562"/>
            <a:chExt cx="7727079" cy="3398213"/>
          </a:xfrm>
        </p:grpSpPr>
        <p:sp>
          <p:nvSpPr>
            <p:cNvPr id="159" name="Google Shape;159;p7"/>
            <p:cNvSpPr/>
            <p:nvPr/>
          </p:nvSpPr>
          <p:spPr>
            <a:xfrm>
              <a:off x="789440" y="772196"/>
              <a:ext cx="630781" cy="71"/>
            </a:xfrm>
            <a:prstGeom prst="rect">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7"/>
            <p:cNvSpPr/>
            <p:nvPr/>
          </p:nvSpPr>
          <p:spPr>
            <a:xfrm>
              <a:off x="1458069" y="719247"/>
              <a:ext cx="72539" cy="136246"/>
            </a:xfrm>
            <a:prstGeom prst="chevron">
              <a:avLst>
                <a:gd fmla="val 90000" name="adj"/>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7"/>
            <p:cNvSpPr/>
            <p:nvPr/>
          </p:nvSpPr>
          <p:spPr>
            <a:xfrm>
              <a:off x="414923" y="476563"/>
              <a:ext cx="591338" cy="591338"/>
            </a:xfrm>
            <a:prstGeom prst="ellipse">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7"/>
            <p:cNvSpPr txBox="1"/>
            <p:nvPr/>
          </p:nvSpPr>
          <p:spPr>
            <a:xfrm>
              <a:off x="501522" y="563162"/>
              <a:ext cx="418140" cy="418140"/>
            </a:xfrm>
            <a:prstGeom prst="rect">
              <a:avLst/>
            </a:prstGeom>
            <a:noFill/>
            <a:ln>
              <a:noFill/>
            </a:ln>
          </p:spPr>
          <p:txBody>
            <a:bodyPr anchorCtr="0" anchor="ctr" bIns="22925" lIns="22925" spcFirstLastPara="1" rIns="22925" wrap="square" tIns="22925">
              <a:noAutofit/>
            </a:bodyPr>
            <a:lstStyle/>
            <a:p>
              <a:pPr indent="0" lvl="0" marL="0" marR="0" rtl="0" algn="ctr">
                <a:lnSpc>
                  <a:spcPct val="90000"/>
                </a:lnSpc>
                <a:spcBef>
                  <a:spcPts val="0"/>
                </a:spcBef>
                <a:spcAft>
                  <a:spcPts val="0"/>
                </a:spcAft>
                <a:buNone/>
              </a:pPr>
              <a:r>
                <a:rPr b="0" i="0" lang="en-US" sz="2600" u="none" cap="none" strike="noStrike">
                  <a:solidFill>
                    <a:schemeClr val="lt1"/>
                  </a:solidFill>
                  <a:latin typeface="Calibri"/>
                  <a:ea typeface="Calibri"/>
                  <a:cs typeface="Calibri"/>
                  <a:sym typeface="Calibri"/>
                </a:rPr>
                <a:t>1</a:t>
              </a:r>
              <a:endParaRPr/>
            </a:p>
          </p:txBody>
        </p:sp>
        <p:sp>
          <p:nvSpPr>
            <p:cNvPr id="163" name="Google Shape;163;p7"/>
            <p:cNvSpPr/>
            <p:nvPr/>
          </p:nvSpPr>
          <p:spPr>
            <a:xfrm>
              <a:off x="962" y="1233500"/>
              <a:ext cx="1419259" cy="2641275"/>
            </a:xfrm>
            <a:prstGeom prst="upArrowCallout">
              <a:avLst>
                <a:gd fmla="val 50000" name="adj1"/>
                <a:gd fmla="val 20000" name="adj2"/>
                <a:gd fmla="val 20000" name="adj3"/>
                <a:gd fmla="val 100000" name="adj4"/>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7"/>
            <p:cNvSpPr txBox="1"/>
            <p:nvPr/>
          </p:nvSpPr>
          <p:spPr>
            <a:xfrm>
              <a:off x="962" y="1517352"/>
              <a:ext cx="1419259" cy="2357423"/>
            </a:xfrm>
            <a:prstGeom prst="rect">
              <a:avLst/>
            </a:prstGeom>
            <a:noFill/>
            <a:ln>
              <a:noFill/>
            </a:ln>
          </p:spPr>
          <p:txBody>
            <a:bodyPr anchorCtr="0" anchor="t" bIns="165100" lIns="111950" spcFirstLastPara="1" rIns="111950" wrap="square" tIns="165100">
              <a:noAutofit/>
            </a:bodyPr>
            <a:lstStyle/>
            <a:p>
              <a:pPr indent="0" lvl="0" marL="0" marR="0" rtl="0" algn="l">
                <a:lnSpc>
                  <a:spcPct val="90000"/>
                </a:lnSpc>
                <a:spcBef>
                  <a:spcPts val="0"/>
                </a:spcBef>
                <a:spcAft>
                  <a:spcPts val="0"/>
                </a:spcAft>
                <a:buNone/>
              </a:pPr>
              <a:r>
                <a:rPr b="1" lang="en-US">
                  <a:solidFill>
                    <a:schemeClr val="dk1"/>
                  </a:solidFill>
                  <a:latin typeface="Calibri"/>
                  <a:ea typeface="Calibri"/>
                  <a:cs typeface="Calibri"/>
                  <a:sym typeface="Calibri"/>
                </a:rPr>
                <a:t>Young women and girls games financial skills for savings, and simple investment and become a part of financial decisions in their households</a:t>
              </a:r>
              <a:r>
                <a:rPr b="1" lang="en-US" sz="1200">
                  <a:solidFill>
                    <a:schemeClr val="dk1"/>
                  </a:solidFill>
                  <a:latin typeface="Calibri"/>
                  <a:ea typeface="Calibri"/>
                  <a:cs typeface="Calibri"/>
                  <a:sym typeface="Calibri"/>
                </a:rPr>
                <a:t>.</a:t>
              </a:r>
              <a:endParaRPr b="1" sz="1500"/>
            </a:p>
          </p:txBody>
        </p:sp>
        <p:sp>
          <p:nvSpPr>
            <p:cNvPr id="165" name="Google Shape;165;p7"/>
            <p:cNvSpPr/>
            <p:nvPr/>
          </p:nvSpPr>
          <p:spPr>
            <a:xfrm>
              <a:off x="1577917" y="772195"/>
              <a:ext cx="1419259" cy="71"/>
            </a:xfrm>
            <a:prstGeom prst="rect">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7"/>
            <p:cNvSpPr/>
            <p:nvPr/>
          </p:nvSpPr>
          <p:spPr>
            <a:xfrm>
              <a:off x="3035023" y="719246"/>
              <a:ext cx="72539" cy="136248"/>
            </a:xfrm>
            <a:prstGeom prst="chevron">
              <a:avLst>
                <a:gd fmla="val 90000" name="adj"/>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7"/>
            <p:cNvSpPr/>
            <p:nvPr/>
          </p:nvSpPr>
          <p:spPr>
            <a:xfrm>
              <a:off x="1991878" y="476562"/>
              <a:ext cx="591338" cy="591338"/>
            </a:xfrm>
            <a:prstGeom prst="ellipse">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7"/>
            <p:cNvSpPr txBox="1"/>
            <p:nvPr/>
          </p:nvSpPr>
          <p:spPr>
            <a:xfrm>
              <a:off x="2078477" y="563161"/>
              <a:ext cx="418140" cy="418140"/>
            </a:xfrm>
            <a:prstGeom prst="rect">
              <a:avLst/>
            </a:prstGeom>
            <a:noFill/>
            <a:ln>
              <a:noFill/>
            </a:ln>
          </p:spPr>
          <p:txBody>
            <a:bodyPr anchorCtr="0" anchor="ctr" bIns="22925" lIns="22925" spcFirstLastPara="1" rIns="22925" wrap="square" tIns="22925">
              <a:noAutofit/>
            </a:bodyPr>
            <a:lstStyle/>
            <a:p>
              <a:pPr indent="0" lvl="0" marL="0" marR="0" rtl="0" algn="ctr">
                <a:lnSpc>
                  <a:spcPct val="90000"/>
                </a:lnSpc>
                <a:spcBef>
                  <a:spcPts val="0"/>
                </a:spcBef>
                <a:spcAft>
                  <a:spcPts val="0"/>
                </a:spcAft>
                <a:buNone/>
              </a:pPr>
              <a:r>
                <a:rPr b="0" i="0" lang="en-US" sz="2600" u="none" cap="none" strike="noStrike">
                  <a:solidFill>
                    <a:schemeClr val="lt1"/>
                  </a:solidFill>
                  <a:latin typeface="Calibri"/>
                  <a:ea typeface="Calibri"/>
                  <a:cs typeface="Calibri"/>
                  <a:sym typeface="Calibri"/>
                </a:rPr>
                <a:t>2</a:t>
              </a:r>
              <a:endParaRPr/>
            </a:p>
          </p:txBody>
        </p:sp>
        <p:sp>
          <p:nvSpPr>
            <p:cNvPr id="169" name="Google Shape;169;p7"/>
            <p:cNvSpPr/>
            <p:nvPr/>
          </p:nvSpPr>
          <p:spPr>
            <a:xfrm>
              <a:off x="1577917" y="1233500"/>
              <a:ext cx="1419259" cy="2641275"/>
            </a:xfrm>
            <a:prstGeom prst="upArrowCallout">
              <a:avLst>
                <a:gd fmla="val 50000" name="adj1"/>
                <a:gd fmla="val 20000" name="adj2"/>
                <a:gd fmla="val 20000" name="adj3"/>
                <a:gd fmla="val 100000" name="adj4"/>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7"/>
            <p:cNvSpPr txBox="1"/>
            <p:nvPr/>
          </p:nvSpPr>
          <p:spPr>
            <a:xfrm>
              <a:off x="1577917" y="1517352"/>
              <a:ext cx="1419259" cy="2357423"/>
            </a:xfrm>
            <a:prstGeom prst="rect">
              <a:avLst/>
            </a:prstGeom>
            <a:noFill/>
            <a:ln>
              <a:noFill/>
            </a:ln>
          </p:spPr>
          <p:txBody>
            <a:bodyPr anchorCtr="0" anchor="t" bIns="165100" lIns="111950" spcFirstLastPara="1" rIns="111950" wrap="square" tIns="165100">
              <a:noAutofit/>
            </a:bodyPr>
            <a:lstStyle/>
            <a:p>
              <a:pPr indent="0" lvl="0" marL="0" marR="0" rtl="0" algn="l">
                <a:lnSpc>
                  <a:spcPct val="90000"/>
                </a:lnSpc>
                <a:spcBef>
                  <a:spcPts val="0"/>
                </a:spcBef>
                <a:spcAft>
                  <a:spcPts val="0"/>
                </a:spcAft>
                <a:buNone/>
              </a:pPr>
              <a:r>
                <a:rPr b="1" lang="en-US" sz="1500">
                  <a:solidFill>
                    <a:schemeClr val="dk1"/>
                  </a:solidFill>
                  <a:latin typeface="Calibri"/>
                  <a:ea typeface="Calibri"/>
                  <a:cs typeface="Calibri"/>
                  <a:sym typeface="Calibri"/>
                </a:rPr>
                <a:t>Networking young for safe savings and wealthy mindset generation in savings digital groups. groups,</a:t>
              </a:r>
              <a:endParaRPr b="1" sz="1500">
                <a:solidFill>
                  <a:schemeClr val="dk1"/>
                </a:solidFill>
                <a:latin typeface="Calibri"/>
                <a:ea typeface="Calibri"/>
                <a:cs typeface="Calibri"/>
                <a:sym typeface="Calibri"/>
              </a:endParaRPr>
            </a:p>
          </p:txBody>
        </p:sp>
        <p:sp>
          <p:nvSpPr>
            <p:cNvPr id="171" name="Google Shape;171;p7"/>
            <p:cNvSpPr/>
            <p:nvPr/>
          </p:nvSpPr>
          <p:spPr>
            <a:xfrm>
              <a:off x="3154872" y="772195"/>
              <a:ext cx="1419259" cy="71"/>
            </a:xfrm>
            <a:prstGeom prst="rect">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7"/>
            <p:cNvSpPr/>
            <p:nvPr/>
          </p:nvSpPr>
          <p:spPr>
            <a:xfrm>
              <a:off x="4611978" y="719245"/>
              <a:ext cx="72539" cy="136248"/>
            </a:xfrm>
            <a:prstGeom prst="chevron">
              <a:avLst>
                <a:gd fmla="val 90000" name="adj"/>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7"/>
            <p:cNvSpPr/>
            <p:nvPr/>
          </p:nvSpPr>
          <p:spPr>
            <a:xfrm>
              <a:off x="3568833" y="476562"/>
              <a:ext cx="591338" cy="591338"/>
            </a:xfrm>
            <a:prstGeom prst="ellipse">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7"/>
            <p:cNvSpPr txBox="1"/>
            <p:nvPr/>
          </p:nvSpPr>
          <p:spPr>
            <a:xfrm>
              <a:off x="3655432" y="563161"/>
              <a:ext cx="418140" cy="418140"/>
            </a:xfrm>
            <a:prstGeom prst="rect">
              <a:avLst/>
            </a:prstGeom>
            <a:noFill/>
            <a:ln>
              <a:noFill/>
            </a:ln>
          </p:spPr>
          <p:txBody>
            <a:bodyPr anchorCtr="0" anchor="ctr" bIns="22925" lIns="22925" spcFirstLastPara="1" rIns="22925" wrap="square" tIns="22925">
              <a:noAutofit/>
            </a:bodyPr>
            <a:lstStyle/>
            <a:p>
              <a:pPr indent="0" lvl="0" marL="0" marR="0" rtl="0" algn="ctr">
                <a:lnSpc>
                  <a:spcPct val="90000"/>
                </a:lnSpc>
                <a:spcBef>
                  <a:spcPts val="0"/>
                </a:spcBef>
                <a:spcAft>
                  <a:spcPts val="0"/>
                </a:spcAft>
                <a:buNone/>
              </a:pPr>
              <a:r>
                <a:rPr b="0" i="0" lang="en-US" sz="2600" u="none" cap="none" strike="noStrike">
                  <a:solidFill>
                    <a:schemeClr val="lt1"/>
                  </a:solidFill>
                  <a:latin typeface="Calibri"/>
                  <a:ea typeface="Calibri"/>
                  <a:cs typeface="Calibri"/>
                  <a:sym typeface="Calibri"/>
                </a:rPr>
                <a:t>3</a:t>
              </a:r>
              <a:endParaRPr/>
            </a:p>
          </p:txBody>
        </p:sp>
        <p:sp>
          <p:nvSpPr>
            <p:cNvPr id="175" name="Google Shape;175;p7"/>
            <p:cNvSpPr/>
            <p:nvPr/>
          </p:nvSpPr>
          <p:spPr>
            <a:xfrm>
              <a:off x="3154872" y="1233500"/>
              <a:ext cx="1419259" cy="2641275"/>
            </a:xfrm>
            <a:prstGeom prst="upArrowCallout">
              <a:avLst>
                <a:gd fmla="val 50000" name="adj1"/>
                <a:gd fmla="val 20000" name="adj2"/>
                <a:gd fmla="val 20000" name="adj3"/>
                <a:gd fmla="val 100000" name="adj4"/>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7"/>
            <p:cNvSpPr txBox="1"/>
            <p:nvPr/>
          </p:nvSpPr>
          <p:spPr>
            <a:xfrm>
              <a:off x="3154872" y="1375427"/>
              <a:ext cx="1419300" cy="2357400"/>
            </a:xfrm>
            <a:prstGeom prst="rect">
              <a:avLst/>
            </a:prstGeom>
            <a:noFill/>
            <a:ln>
              <a:noFill/>
            </a:ln>
          </p:spPr>
          <p:txBody>
            <a:bodyPr anchorCtr="0" anchor="t" bIns="165100" lIns="111950" spcFirstLastPara="1" rIns="111950" wrap="square" tIns="165100">
              <a:noAutofit/>
            </a:bodyPr>
            <a:lstStyle/>
            <a:p>
              <a:pPr indent="0" lvl="0" marL="0" marR="0" rtl="0" algn="l">
                <a:lnSpc>
                  <a:spcPct val="90000"/>
                </a:lnSpc>
                <a:spcBef>
                  <a:spcPts val="0"/>
                </a:spcBef>
                <a:spcAft>
                  <a:spcPts val="0"/>
                </a:spcAft>
                <a:buNone/>
              </a:pPr>
              <a:r>
                <a:rPr b="1" lang="en-US">
                  <a:latin typeface="Calibri"/>
                  <a:ea typeface="Calibri"/>
                  <a:cs typeface="Calibri"/>
                  <a:sym typeface="Calibri"/>
                </a:rPr>
                <a:t>Young women become capable to stand for their </a:t>
              </a:r>
              <a:r>
                <a:rPr b="1" lang="en-US">
                  <a:latin typeface="Calibri"/>
                  <a:ea typeface="Calibri"/>
                  <a:cs typeface="Calibri"/>
                  <a:sym typeface="Calibri"/>
                </a:rPr>
                <a:t>rights</a:t>
              </a:r>
              <a:endParaRPr b="1">
                <a:latin typeface="Calibri"/>
                <a:ea typeface="Calibri"/>
                <a:cs typeface="Calibri"/>
                <a:sym typeface="Calibri"/>
              </a:endParaRPr>
            </a:p>
          </p:txBody>
        </p:sp>
        <p:sp>
          <p:nvSpPr>
            <p:cNvPr id="177" name="Google Shape;177;p7"/>
            <p:cNvSpPr/>
            <p:nvPr/>
          </p:nvSpPr>
          <p:spPr>
            <a:xfrm>
              <a:off x="4731827" y="772195"/>
              <a:ext cx="1419259" cy="72"/>
            </a:xfrm>
            <a:prstGeom prst="rect">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7"/>
            <p:cNvSpPr/>
            <p:nvPr/>
          </p:nvSpPr>
          <p:spPr>
            <a:xfrm>
              <a:off x="6188933" y="719245"/>
              <a:ext cx="72539" cy="136248"/>
            </a:xfrm>
            <a:prstGeom prst="chevron">
              <a:avLst>
                <a:gd fmla="val 90000" name="adj"/>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7"/>
            <p:cNvSpPr/>
            <p:nvPr/>
          </p:nvSpPr>
          <p:spPr>
            <a:xfrm>
              <a:off x="5145787" y="476562"/>
              <a:ext cx="591338" cy="591338"/>
            </a:xfrm>
            <a:prstGeom prst="ellipse">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7"/>
            <p:cNvSpPr txBox="1"/>
            <p:nvPr/>
          </p:nvSpPr>
          <p:spPr>
            <a:xfrm>
              <a:off x="5232386" y="563161"/>
              <a:ext cx="418140" cy="418140"/>
            </a:xfrm>
            <a:prstGeom prst="rect">
              <a:avLst/>
            </a:prstGeom>
            <a:noFill/>
            <a:ln>
              <a:noFill/>
            </a:ln>
          </p:spPr>
          <p:txBody>
            <a:bodyPr anchorCtr="0" anchor="ctr" bIns="22925" lIns="22925" spcFirstLastPara="1" rIns="22925" wrap="square" tIns="22925">
              <a:noAutofit/>
            </a:bodyPr>
            <a:lstStyle/>
            <a:p>
              <a:pPr indent="0" lvl="0" marL="0" marR="0" rtl="0" algn="ctr">
                <a:lnSpc>
                  <a:spcPct val="90000"/>
                </a:lnSpc>
                <a:spcBef>
                  <a:spcPts val="0"/>
                </a:spcBef>
                <a:spcAft>
                  <a:spcPts val="0"/>
                </a:spcAft>
                <a:buNone/>
              </a:pPr>
              <a:r>
                <a:rPr b="0" i="0" lang="en-US" sz="2600" u="none" cap="none" strike="noStrike">
                  <a:solidFill>
                    <a:schemeClr val="lt1"/>
                  </a:solidFill>
                  <a:latin typeface="Calibri"/>
                  <a:ea typeface="Calibri"/>
                  <a:cs typeface="Calibri"/>
                  <a:sym typeface="Calibri"/>
                </a:rPr>
                <a:t>4</a:t>
              </a:r>
              <a:endParaRPr/>
            </a:p>
          </p:txBody>
        </p:sp>
        <p:sp>
          <p:nvSpPr>
            <p:cNvPr id="181" name="Google Shape;181;p7"/>
            <p:cNvSpPr/>
            <p:nvPr/>
          </p:nvSpPr>
          <p:spPr>
            <a:xfrm>
              <a:off x="4731827" y="1233488"/>
              <a:ext cx="1419300" cy="2641200"/>
            </a:xfrm>
            <a:prstGeom prst="upArrowCallout">
              <a:avLst>
                <a:gd fmla="val 50000" name="adj1"/>
                <a:gd fmla="val 20000" name="adj2"/>
                <a:gd fmla="val 20000" name="adj3"/>
                <a:gd fmla="val 100000" name="adj4"/>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7"/>
            <p:cNvSpPr txBox="1"/>
            <p:nvPr/>
          </p:nvSpPr>
          <p:spPr>
            <a:xfrm>
              <a:off x="4731825" y="1375425"/>
              <a:ext cx="1419300" cy="2499300"/>
            </a:xfrm>
            <a:prstGeom prst="rect">
              <a:avLst/>
            </a:prstGeom>
            <a:noFill/>
            <a:ln>
              <a:noFill/>
            </a:ln>
          </p:spPr>
          <p:txBody>
            <a:bodyPr anchorCtr="0" anchor="t" bIns="165100" lIns="111950" spcFirstLastPara="1" rIns="111950" wrap="square" tIns="165100">
              <a:noAutofit/>
            </a:bodyPr>
            <a:lstStyle/>
            <a:p>
              <a:pPr indent="0" lvl="0" marL="0" marR="0" rtl="0" algn="l">
                <a:lnSpc>
                  <a:spcPct val="90000"/>
                </a:lnSpc>
                <a:spcBef>
                  <a:spcPts val="0"/>
                </a:spcBef>
                <a:spcAft>
                  <a:spcPts val="0"/>
                </a:spcAft>
                <a:buNone/>
              </a:pPr>
              <a:r>
                <a:rPr b="1" lang="en-US" sz="1500">
                  <a:solidFill>
                    <a:schemeClr val="dk1"/>
                  </a:solidFill>
                  <a:latin typeface="Calibri"/>
                  <a:ea typeface="Calibri"/>
                  <a:cs typeface="Calibri"/>
                  <a:sym typeface="Calibri"/>
                </a:rPr>
                <a:t>Creating and providing</a:t>
              </a:r>
              <a:r>
                <a:rPr b="1" i="0" lang="en-US" sz="1500" u="none" cap="none" strike="noStrike">
                  <a:solidFill>
                    <a:schemeClr val="dk1"/>
                  </a:solidFill>
                  <a:latin typeface="Calibri"/>
                  <a:ea typeface="Calibri"/>
                  <a:cs typeface="Calibri"/>
                  <a:sym typeface="Calibri"/>
                </a:rPr>
                <a:t> opportunities </a:t>
              </a:r>
              <a:r>
                <a:rPr b="1" lang="en-US" sz="1500">
                  <a:solidFill>
                    <a:schemeClr val="dk1"/>
                  </a:solidFill>
                  <a:latin typeface="Calibri"/>
                  <a:ea typeface="Calibri"/>
                  <a:cs typeface="Calibri"/>
                  <a:sym typeface="Calibri"/>
                </a:rPr>
                <a:t>for young women </a:t>
              </a:r>
              <a:r>
                <a:rPr b="1" i="0" lang="en-US" sz="1500" u="none" cap="none" strike="noStrike">
                  <a:solidFill>
                    <a:schemeClr val="dk1"/>
                  </a:solidFill>
                  <a:latin typeface="Calibri"/>
                  <a:ea typeface="Calibri"/>
                  <a:cs typeface="Calibri"/>
                  <a:sym typeface="Calibri"/>
                </a:rPr>
                <a:t>expand their businesses.</a:t>
              </a:r>
              <a:endParaRPr b="1" sz="1800"/>
            </a:p>
          </p:txBody>
        </p:sp>
        <p:sp>
          <p:nvSpPr>
            <p:cNvPr id="183" name="Google Shape;183;p7"/>
            <p:cNvSpPr/>
            <p:nvPr/>
          </p:nvSpPr>
          <p:spPr>
            <a:xfrm>
              <a:off x="6308782" y="772195"/>
              <a:ext cx="709629" cy="72"/>
            </a:xfrm>
            <a:prstGeom prst="rect">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7"/>
            <p:cNvSpPr/>
            <p:nvPr/>
          </p:nvSpPr>
          <p:spPr>
            <a:xfrm>
              <a:off x="6722742" y="476562"/>
              <a:ext cx="591338" cy="591338"/>
            </a:xfrm>
            <a:prstGeom prst="ellipse">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7"/>
            <p:cNvSpPr txBox="1"/>
            <p:nvPr/>
          </p:nvSpPr>
          <p:spPr>
            <a:xfrm>
              <a:off x="6809341" y="563161"/>
              <a:ext cx="418140" cy="418140"/>
            </a:xfrm>
            <a:prstGeom prst="rect">
              <a:avLst/>
            </a:prstGeom>
            <a:noFill/>
            <a:ln>
              <a:noFill/>
            </a:ln>
          </p:spPr>
          <p:txBody>
            <a:bodyPr anchorCtr="0" anchor="ctr" bIns="22925" lIns="22925" spcFirstLastPara="1" rIns="22925" wrap="square" tIns="22925">
              <a:noAutofit/>
            </a:bodyPr>
            <a:lstStyle/>
            <a:p>
              <a:pPr indent="0" lvl="0" marL="0" marR="0" rtl="0" algn="ctr">
                <a:lnSpc>
                  <a:spcPct val="90000"/>
                </a:lnSpc>
                <a:spcBef>
                  <a:spcPts val="0"/>
                </a:spcBef>
                <a:spcAft>
                  <a:spcPts val="0"/>
                </a:spcAft>
                <a:buNone/>
              </a:pPr>
              <a:r>
                <a:rPr b="0" i="0" lang="en-US" sz="2600" u="none" cap="none" strike="noStrike">
                  <a:solidFill>
                    <a:schemeClr val="lt1"/>
                  </a:solidFill>
                  <a:latin typeface="Calibri"/>
                  <a:ea typeface="Calibri"/>
                  <a:cs typeface="Calibri"/>
                  <a:sym typeface="Calibri"/>
                </a:rPr>
                <a:t>5</a:t>
              </a:r>
              <a:endParaRPr/>
            </a:p>
          </p:txBody>
        </p:sp>
        <p:sp>
          <p:nvSpPr>
            <p:cNvPr id="186" name="Google Shape;186;p7"/>
            <p:cNvSpPr/>
            <p:nvPr/>
          </p:nvSpPr>
          <p:spPr>
            <a:xfrm>
              <a:off x="6308782" y="1233500"/>
              <a:ext cx="1419259" cy="2641275"/>
            </a:xfrm>
            <a:prstGeom prst="upArrowCallout">
              <a:avLst>
                <a:gd fmla="val 50000" name="adj1"/>
                <a:gd fmla="val 20000" name="adj2"/>
                <a:gd fmla="val 20000" name="adj3"/>
                <a:gd fmla="val 100000" name="adj4"/>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7"/>
            <p:cNvSpPr txBox="1"/>
            <p:nvPr/>
          </p:nvSpPr>
          <p:spPr>
            <a:xfrm>
              <a:off x="6308782" y="1517352"/>
              <a:ext cx="1419259" cy="2357423"/>
            </a:xfrm>
            <a:prstGeom prst="rect">
              <a:avLst/>
            </a:prstGeom>
            <a:noFill/>
            <a:ln>
              <a:noFill/>
            </a:ln>
          </p:spPr>
          <p:txBody>
            <a:bodyPr anchorCtr="0" anchor="t" bIns="165100" lIns="111950" spcFirstLastPara="1" rIns="111950" wrap="square" tIns="165100">
              <a:noAutofit/>
            </a:bodyPr>
            <a:lstStyle/>
            <a:p>
              <a:pPr indent="0" lvl="0" marL="0" marR="0" rtl="0" algn="l">
                <a:lnSpc>
                  <a:spcPct val="90000"/>
                </a:lnSpc>
                <a:spcBef>
                  <a:spcPts val="0"/>
                </a:spcBef>
                <a:spcAft>
                  <a:spcPts val="0"/>
                </a:spcAft>
                <a:buNone/>
              </a:pPr>
              <a:r>
                <a:rPr b="1" lang="en-US" sz="1500">
                  <a:solidFill>
                    <a:schemeClr val="dk1"/>
                  </a:solidFill>
                  <a:latin typeface="Calibri"/>
                  <a:ea typeface="Calibri"/>
                  <a:cs typeface="Calibri"/>
                  <a:sym typeface="Calibri"/>
                </a:rPr>
                <a:t>Women engaged into different economic activities, and becoming part of positive movement in their societie</a:t>
              </a:r>
              <a:r>
                <a:rPr lang="en-US" sz="1300">
                  <a:solidFill>
                    <a:schemeClr val="dk1"/>
                  </a:solidFill>
                  <a:latin typeface="Calibri"/>
                  <a:ea typeface="Calibri"/>
                  <a:cs typeface="Calibri"/>
                  <a:sym typeface="Calibri"/>
                </a:rPr>
                <a:t>s.</a:t>
              </a:r>
              <a:endParaRPr sz="1300"/>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1" name="Shape 191"/>
        <p:cNvGrpSpPr/>
        <p:nvPr/>
      </p:nvGrpSpPr>
      <p:grpSpPr>
        <a:xfrm>
          <a:off x="0" y="0"/>
          <a:ext cx="0" cy="0"/>
          <a:chOff x="0" y="0"/>
          <a:chExt cx="0" cy="0"/>
        </a:xfrm>
      </p:grpSpPr>
      <p:sp>
        <p:nvSpPr>
          <p:cNvPr id="192" name="Google Shape;192;p8"/>
          <p:cNvSpPr/>
          <p:nvPr/>
        </p:nvSpPr>
        <p:spPr>
          <a:xfrm>
            <a:off x="0" y="0"/>
            <a:ext cx="9141714"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3" name="Google Shape;193;p8"/>
          <p:cNvSpPr txBox="1"/>
          <p:nvPr>
            <p:ph type="title"/>
          </p:nvPr>
        </p:nvSpPr>
        <p:spPr>
          <a:xfrm>
            <a:off x="682974" y="346075"/>
            <a:ext cx="2862072" cy="193807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Calibri"/>
              <a:buNone/>
            </a:pPr>
            <a:r>
              <a:rPr lang="en-US">
                <a:solidFill>
                  <a:schemeClr val="accent2"/>
                </a:solidFill>
              </a:rPr>
              <a:t>Impact and Result</a:t>
            </a:r>
            <a:endParaRPr>
              <a:solidFill>
                <a:schemeClr val="accent2"/>
              </a:solidFill>
            </a:endParaRPr>
          </a:p>
        </p:txBody>
      </p:sp>
      <p:sp>
        <p:nvSpPr>
          <p:cNvPr id="194" name="Google Shape;194;p8"/>
          <p:cNvSpPr txBox="1"/>
          <p:nvPr>
            <p:ph idx="1" type="body"/>
          </p:nvPr>
        </p:nvSpPr>
        <p:spPr>
          <a:xfrm>
            <a:off x="628650" y="2482589"/>
            <a:ext cx="2862072" cy="3694373"/>
          </a:xfrm>
          <a:prstGeom prst="rect">
            <a:avLst/>
          </a:prstGeom>
          <a:noFill/>
          <a:ln>
            <a:noFill/>
          </a:ln>
        </p:spPr>
        <p:txBody>
          <a:bodyPr anchorCtr="0" anchor="t" bIns="45700" lIns="91425" spcFirstLastPara="1" rIns="91425" wrap="square" tIns="45700">
            <a:normAutofit lnSpcReduction="10000"/>
          </a:bodyPr>
          <a:lstStyle/>
          <a:p>
            <a:pPr indent="-228600" lvl="0" marL="342900" rtl="0" algn="l">
              <a:lnSpc>
                <a:spcPct val="90000"/>
              </a:lnSpc>
              <a:spcBef>
                <a:spcPts val="0"/>
              </a:spcBef>
              <a:spcAft>
                <a:spcPts val="0"/>
              </a:spcAft>
              <a:buClr>
                <a:schemeClr val="dk1"/>
              </a:buClr>
              <a:buSzPts val="1700"/>
              <a:buChar char="•"/>
            </a:pPr>
            <a:r>
              <a:rPr lang="en-US" sz="1700"/>
              <a:t>A</a:t>
            </a:r>
            <a:r>
              <a:rPr b="1" lang="en-US" sz="1700"/>
              <a:t>wareness raising (1,500 beneficiaries)</a:t>
            </a:r>
            <a:endParaRPr b="1"/>
          </a:p>
          <a:p>
            <a:pPr indent="-228600" lvl="0" marL="342900" rtl="0" algn="l">
              <a:lnSpc>
                <a:spcPct val="90000"/>
              </a:lnSpc>
              <a:spcBef>
                <a:spcPts val="340"/>
              </a:spcBef>
              <a:spcAft>
                <a:spcPts val="0"/>
              </a:spcAft>
              <a:buClr>
                <a:schemeClr val="dk1"/>
              </a:buClr>
              <a:buSzPts val="1700"/>
              <a:buChar char="•"/>
            </a:pPr>
            <a:r>
              <a:rPr b="1" lang="en-US" sz="1700"/>
              <a:t>5 Financial grou</a:t>
            </a:r>
            <a:r>
              <a:rPr b="1" lang="en-US" sz="1700"/>
              <a:t>ps formation such as KIZOTA  and VIWANDANI from Dodoma region, KIBUBU QUEENS and KIBUBU LADIES from Kisarawe District.</a:t>
            </a:r>
            <a:endParaRPr b="1"/>
          </a:p>
          <a:p>
            <a:pPr indent="-228600" lvl="0" marL="342900" rtl="0" algn="l">
              <a:lnSpc>
                <a:spcPct val="90000"/>
              </a:lnSpc>
              <a:spcBef>
                <a:spcPts val="340"/>
              </a:spcBef>
              <a:spcAft>
                <a:spcPts val="0"/>
              </a:spcAft>
              <a:buClr>
                <a:schemeClr val="dk1"/>
              </a:buClr>
              <a:buSzPts val="1700"/>
              <a:buChar char="•"/>
            </a:pPr>
            <a:r>
              <a:rPr b="1" lang="en-US" sz="1700"/>
              <a:t>Provide inspiration to </a:t>
            </a:r>
            <a:r>
              <a:rPr b="1" lang="en-US" sz="1700"/>
              <a:t>disadvantaged</a:t>
            </a:r>
            <a:r>
              <a:rPr b="1" lang="en-US" sz="1700"/>
              <a:t> girls</a:t>
            </a:r>
            <a:endParaRPr b="1"/>
          </a:p>
          <a:p>
            <a:pPr indent="-228600" lvl="0" marL="342900" rtl="0" algn="l">
              <a:lnSpc>
                <a:spcPct val="90000"/>
              </a:lnSpc>
              <a:spcBef>
                <a:spcPts val="340"/>
              </a:spcBef>
              <a:spcAft>
                <a:spcPts val="0"/>
              </a:spcAft>
              <a:buClr>
                <a:schemeClr val="dk1"/>
              </a:buClr>
              <a:buSzPts val="1700"/>
              <a:buChar char="•"/>
            </a:pPr>
            <a:r>
              <a:rPr b="1" lang="en-US" sz="1700"/>
              <a:t>Advocate for more </a:t>
            </a:r>
            <a:r>
              <a:rPr b="1" lang="en-US" sz="1700"/>
              <a:t>resource</a:t>
            </a:r>
            <a:r>
              <a:rPr b="1" lang="en-US" sz="1700"/>
              <a:t> allocation to girls access to finance</a:t>
            </a:r>
            <a:endParaRPr b="1"/>
          </a:p>
          <a:p>
            <a:pPr indent="-120650" lvl="0" marL="342900" rtl="0" algn="l">
              <a:lnSpc>
                <a:spcPct val="90000"/>
              </a:lnSpc>
              <a:spcBef>
                <a:spcPts val="340"/>
              </a:spcBef>
              <a:spcAft>
                <a:spcPts val="0"/>
              </a:spcAft>
              <a:buClr>
                <a:schemeClr val="dk1"/>
              </a:buClr>
              <a:buSzPts val="1700"/>
              <a:buNone/>
            </a:pPr>
            <a:r>
              <a:t/>
            </a:r>
            <a:endParaRPr b="1" sz="1700"/>
          </a:p>
          <a:p>
            <a:pPr indent="-120650" lvl="0" marL="342900" rtl="0" algn="l">
              <a:lnSpc>
                <a:spcPct val="90000"/>
              </a:lnSpc>
              <a:spcBef>
                <a:spcPts val="340"/>
              </a:spcBef>
              <a:spcAft>
                <a:spcPts val="0"/>
              </a:spcAft>
              <a:buClr>
                <a:schemeClr val="dk1"/>
              </a:buClr>
              <a:buSzPts val="1700"/>
              <a:buNone/>
            </a:pPr>
            <a:r>
              <a:t/>
            </a:r>
            <a:endParaRPr sz="1700"/>
          </a:p>
        </p:txBody>
      </p:sp>
      <p:pic>
        <p:nvPicPr>
          <p:cNvPr id="195" name="Google Shape;195;p8"/>
          <p:cNvPicPr preferRelativeResize="0"/>
          <p:nvPr>
            <p:ph idx="2" type="body"/>
          </p:nvPr>
        </p:nvPicPr>
        <p:blipFill rotWithShape="1">
          <a:blip r:embed="rId3">
            <a:alphaModFix/>
          </a:blip>
          <a:srcRect b="3" l="1244" r="3" t="0"/>
          <a:stretch/>
        </p:blipFill>
        <p:spPr>
          <a:xfrm>
            <a:off x="3678237" y="-4"/>
            <a:ext cx="5465763" cy="3694372"/>
          </a:xfrm>
          <a:prstGeom prst="rect">
            <a:avLst/>
          </a:prstGeom>
          <a:noFill/>
          <a:ln>
            <a:noFill/>
          </a:ln>
        </p:spPr>
      </p:pic>
      <p:pic>
        <p:nvPicPr>
          <p:cNvPr id="196" name="Google Shape;196;p8"/>
          <p:cNvPicPr preferRelativeResize="0"/>
          <p:nvPr/>
        </p:nvPicPr>
        <p:blipFill rotWithShape="1">
          <a:blip r:embed="rId4">
            <a:alphaModFix/>
          </a:blip>
          <a:srcRect b="18334" l="0" r="2" t="0"/>
          <a:stretch/>
        </p:blipFill>
        <p:spPr>
          <a:xfrm>
            <a:off x="3545046" y="3802961"/>
            <a:ext cx="5604285" cy="3055043"/>
          </a:xfrm>
          <a:custGeom>
            <a:rect b="b" l="l" r="r" t="t"/>
            <a:pathLst>
              <a:path extrusionOk="0" h="3055043" w="7472381">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0" name="Shape 200"/>
        <p:cNvGrpSpPr/>
        <p:nvPr/>
      </p:nvGrpSpPr>
      <p:grpSpPr>
        <a:xfrm>
          <a:off x="0" y="0"/>
          <a:ext cx="0" cy="0"/>
          <a:chOff x="0" y="0"/>
          <a:chExt cx="0" cy="0"/>
        </a:xfrm>
      </p:grpSpPr>
      <p:sp>
        <p:nvSpPr>
          <p:cNvPr id="201" name="Google Shape;201;p9"/>
          <p:cNvSpPr/>
          <p:nvPr/>
        </p:nvSpPr>
        <p:spPr>
          <a:xfrm>
            <a:off x="0" y="18239"/>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T</a:t>
            </a:r>
            <a:endParaRPr b="0" i="0" sz="1800" u="none" cap="none" strike="noStrike">
              <a:solidFill>
                <a:schemeClr val="lt1"/>
              </a:solidFill>
              <a:latin typeface="Calibri"/>
              <a:ea typeface="Calibri"/>
              <a:cs typeface="Calibri"/>
              <a:sym typeface="Calibri"/>
            </a:endParaRPr>
          </a:p>
        </p:txBody>
      </p:sp>
      <p:sp>
        <p:nvSpPr>
          <p:cNvPr id="202" name="Google Shape;202;p9"/>
          <p:cNvSpPr txBox="1"/>
          <p:nvPr>
            <p:ph type="title"/>
          </p:nvPr>
        </p:nvSpPr>
        <p:spPr>
          <a:xfrm>
            <a:off x="372897" y="-79800"/>
            <a:ext cx="8006700" cy="16245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accent2"/>
              </a:buClr>
              <a:buSzPts val="3500"/>
              <a:buFont typeface="Calibri"/>
              <a:buNone/>
            </a:pPr>
            <a:r>
              <a:rPr b="1" lang="en-US" sz="3500">
                <a:solidFill>
                  <a:schemeClr val="accent2"/>
                </a:solidFill>
              </a:rPr>
              <a:t>Achievements and Financial Projections</a:t>
            </a:r>
            <a:endParaRPr b="1" sz="3500">
              <a:solidFill>
                <a:schemeClr val="accent2"/>
              </a:solidFill>
            </a:endParaRPr>
          </a:p>
        </p:txBody>
      </p:sp>
      <p:graphicFrame>
        <p:nvGraphicFramePr>
          <p:cNvPr id="203" name="Google Shape;203;p9"/>
          <p:cNvGraphicFramePr/>
          <p:nvPr/>
        </p:nvGraphicFramePr>
        <p:xfrm>
          <a:off x="430250" y="1257976"/>
          <a:ext cx="3000000" cy="3000000"/>
        </p:xfrm>
        <a:graphic>
          <a:graphicData uri="http://schemas.openxmlformats.org/drawingml/2006/table">
            <a:tbl>
              <a:tblPr bandRow="1" firstCol="1" firstRow="1">
                <a:noFill/>
                <a:tableStyleId>{320ACB07-7103-4249-98DA-5B28261E60EE}</a:tableStyleId>
              </a:tblPr>
              <a:tblGrid>
                <a:gridCol w="800425"/>
                <a:gridCol w="3472025"/>
                <a:gridCol w="4165675"/>
              </a:tblGrid>
              <a:tr h="837550">
                <a:tc>
                  <a:txBody>
                    <a:bodyPr/>
                    <a:lstStyle/>
                    <a:p>
                      <a:pPr indent="0" lvl="0" marL="0" marR="0" rtl="0" algn="l">
                        <a:lnSpc>
                          <a:spcPct val="115000"/>
                        </a:lnSpc>
                        <a:spcBef>
                          <a:spcPts val="0"/>
                        </a:spcBef>
                        <a:spcAft>
                          <a:spcPts val="0"/>
                        </a:spcAft>
                        <a:buNone/>
                      </a:pPr>
                      <a:r>
                        <a:rPr lang="en-US" sz="1400" u="none" cap="none" strike="noStrike"/>
                        <a:t>S/N</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u="none" cap="none" strike="noStrike"/>
                        <a:t>PRESENT</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u="none" cap="none" strike="noStrike"/>
                        <a:t>FUTURE</a:t>
                      </a:r>
                      <a:endParaRPr sz="1100" u="none" cap="none" strike="noStrike">
                        <a:latin typeface="Calibri"/>
                        <a:ea typeface="Calibri"/>
                        <a:cs typeface="Calibri"/>
                        <a:sym typeface="Calibri"/>
                      </a:endParaRPr>
                    </a:p>
                  </a:txBody>
                  <a:tcPr marT="0" marB="0" marR="68575" marL="68575"/>
                </a:tc>
              </a:tr>
              <a:tr h="1133625">
                <a:tc>
                  <a:txBody>
                    <a:bodyPr/>
                    <a:lstStyle/>
                    <a:p>
                      <a:pPr indent="0" lvl="0" marL="0" marR="0" rtl="0" algn="l">
                        <a:lnSpc>
                          <a:spcPct val="115000"/>
                        </a:lnSpc>
                        <a:spcBef>
                          <a:spcPts val="0"/>
                        </a:spcBef>
                        <a:spcAft>
                          <a:spcPts val="0"/>
                        </a:spcAft>
                        <a:buNone/>
                      </a:pPr>
                      <a:r>
                        <a:rPr lang="en-US"/>
                        <a:t>1</a:t>
                      </a:r>
                      <a:endParaRPr sz="1400" u="none" cap="none" strike="noStrike"/>
                    </a:p>
                  </a:txBody>
                  <a:tcPr marT="0" marB="0" marR="68575" marL="68575"/>
                </a:tc>
                <a:tc>
                  <a:txBody>
                    <a:bodyPr/>
                    <a:lstStyle/>
                    <a:p>
                      <a:pPr indent="0" lvl="0" marL="0" rtl="0" algn="l">
                        <a:lnSpc>
                          <a:spcPct val="115000"/>
                        </a:lnSpc>
                        <a:spcBef>
                          <a:spcPts val="0"/>
                        </a:spcBef>
                        <a:spcAft>
                          <a:spcPts val="0"/>
                        </a:spcAft>
                        <a:buNone/>
                      </a:pPr>
                      <a:r>
                        <a:rPr lang="en-US"/>
                        <a:t>Up to 2026 reach out 8,000 young women and girls, direct and indirect with USD 2,500  </a:t>
                      </a:r>
                      <a:endParaRPr/>
                    </a:p>
                    <a:p>
                      <a:pPr indent="0" lvl="0" marL="0" rtl="0" algn="l">
                        <a:lnSpc>
                          <a:spcPct val="115000"/>
                        </a:lnSpc>
                        <a:spcBef>
                          <a:spcPts val="0"/>
                        </a:spcBef>
                        <a:spcAft>
                          <a:spcPts val="0"/>
                        </a:spcAft>
                        <a:buClr>
                          <a:schemeClr val="dk1"/>
                        </a:buClr>
                        <a:buFont typeface="Arial"/>
                        <a:buNone/>
                      </a:pPr>
                      <a:r>
                        <a:t/>
                      </a:r>
                      <a:endParaRPr/>
                    </a:p>
                  </a:txBody>
                  <a:tcPr marT="0" marB="0" marR="68575" marL="68575"/>
                </a:tc>
                <a:tc>
                  <a:txBody>
                    <a:bodyPr/>
                    <a:lstStyle/>
                    <a:p>
                      <a:pPr indent="0" lvl="0" marL="0" rtl="0" algn="l">
                        <a:lnSpc>
                          <a:spcPct val="115000"/>
                        </a:lnSpc>
                        <a:spcBef>
                          <a:spcPts val="0"/>
                        </a:spcBef>
                        <a:spcAft>
                          <a:spcPts val="0"/>
                        </a:spcAft>
                        <a:buClr>
                          <a:schemeClr val="dk1"/>
                        </a:buClr>
                        <a:buFont typeface="Arial"/>
                        <a:buNone/>
                      </a:pPr>
                      <a:r>
                        <a:rPr lang="en-US"/>
                        <a:t>2027-2030 reach out 25,000 young women and girls.</a:t>
                      </a:r>
                      <a:endParaRPr sz="1100"/>
                    </a:p>
                    <a:p>
                      <a:pPr indent="0" lvl="0" marL="0" rtl="0" algn="l">
                        <a:lnSpc>
                          <a:spcPct val="115000"/>
                        </a:lnSpc>
                        <a:spcBef>
                          <a:spcPts val="0"/>
                        </a:spcBef>
                        <a:spcAft>
                          <a:spcPts val="0"/>
                        </a:spcAft>
                        <a:buClr>
                          <a:schemeClr val="dk1"/>
                        </a:buClr>
                        <a:buFont typeface="Arial"/>
                        <a:buNone/>
                      </a:pPr>
                      <a:r>
                        <a:rPr lang="en-US"/>
                        <a:t>USD 80,000- 100.000</a:t>
                      </a:r>
                      <a:endParaRPr sz="1100"/>
                    </a:p>
                    <a:p>
                      <a:pPr indent="0" lvl="0" marL="0" marR="0" rtl="0" algn="l">
                        <a:lnSpc>
                          <a:spcPct val="115000"/>
                        </a:lnSpc>
                        <a:spcBef>
                          <a:spcPts val="0"/>
                        </a:spcBef>
                        <a:spcAft>
                          <a:spcPts val="0"/>
                        </a:spcAft>
                        <a:buNone/>
                      </a:pPr>
                      <a:r>
                        <a:t/>
                      </a:r>
                      <a:endParaRPr/>
                    </a:p>
                  </a:txBody>
                  <a:tcPr marT="0" marB="0" marR="68575" marL="68575"/>
                </a:tc>
              </a:tr>
              <a:tr h="2291325">
                <a:tc>
                  <a:txBody>
                    <a:bodyPr/>
                    <a:lstStyle/>
                    <a:p>
                      <a:pPr indent="0" lvl="0" marL="0" marR="0" rtl="0" algn="l">
                        <a:lnSpc>
                          <a:spcPct val="115000"/>
                        </a:lnSpc>
                        <a:spcBef>
                          <a:spcPts val="0"/>
                        </a:spcBef>
                        <a:spcAft>
                          <a:spcPts val="0"/>
                        </a:spcAft>
                        <a:buNone/>
                      </a:pPr>
                      <a:r>
                        <a:rPr lang="en-US"/>
                        <a:t>2</a:t>
                      </a:r>
                      <a:r>
                        <a:rPr lang="en-US" sz="1400" u="none" cap="none" strike="noStrike"/>
                        <a:t>.</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u="none" cap="none" strike="noStrike">
                          <a:latin typeface="Calibri"/>
                          <a:ea typeface="Calibri"/>
                          <a:cs typeface="Calibri"/>
                          <a:sym typeface="Calibri"/>
                        </a:rPr>
                        <a:t>Empowering Young women and girls with Financial literate skills, entrepreneurship  trainings, digital awareness, gender equality seminar, and life skills. </a:t>
                      </a:r>
                      <a:endParaRPr sz="1100" u="none" cap="none" strike="noStrike">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u="none" cap="none" strike="noStrike"/>
                        <a:t>Creating convenience environment, fostering sustainability for  girls and young women  economic and financial freedom . Through strengthening young women financial </a:t>
                      </a:r>
                      <a:r>
                        <a:rPr lang="en-US"/>
                        <a:t>literacy</a:t>
                      </a:r>
                      <a:r>
                        <a:rPr lang="en-US" sz="1400" u="none" cap="none" strike="noStrike"/>
                        <a:t> groups ,  initiating safe, simple and easy   digital financial platform  for resources mobilization, safe savings,  investments and markets, for young women’s  business growth a in Tanzania, and creating centers for entrepreneurship skills and opportunities in vulnerable areas.</a:t>
                      </a:r>
                      <a:endParaRPr sz="1100" u="none" cap="none" strike="noStrike">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g3722cdbab27_2_6"/>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b="1" lang="en-US">
                <a:solidFill>
                  <a:srgbClr val="E36C09"/>
                </a:solidFill>
              </a:rPr>
              <a:t>Awards </a:t>
            </a:r>
            <a:r>
              <a:rPr b="1" lang="en-US">
                <a:solidFill>
                  <a:srgbClr val="E36C09"/>
                </a:solidFill>
              </a:rPr>
              <a:t>And</a:t>
            </a:r>
            <a:r>
              <a:rPr b="1" lang="en-US">
                <a:solidFill>
                  <a:srgbClr val="E36C09"/>
                </a:solidFill>
              </a:rPr>
              <a:t> Recognitions</a:t>
            </a:r>
            <a:endParaRPr b="1">
              <a:solidFill>
                <a:srgbClr val="E36C09"/>
              </a:solidFill>
            </a:endParaRPr>
          </a:p>
        </p:txBody>
      </p:sp>
      <p:sp>
        <p:nvSpPr>
          <p:cNvPr id="210" name="Google Shape;210;g3722cdbab27_2_6"/>
          <p:cNvSpPr txBox="1"/>
          <p:nvPr>
            <p:ph idx="1" type="body"/>
          </p:nvPr>
        </p:nvSpPr>
        <p:spPr>
          <a:xfrm>
            <a:off x="335925" y="1644300"/>
            <a:ext cx="5044500" cy="45261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t/>
            </a:r>
            <a:endParaRPr b="1" sz="2700">
              <a:solidFill>
                <a:schemeClr val="accent6"/>
              </a:solidFill>
            </a:endParaRPr>
          </a:p>
          <a:p>
            <a:pPr indent="0" lvl="0" marL="0" rtl="0" algn="l">
              <a:spcBef>
                <a:spcPts val="0"/>
              </a:spcBef>
              <a:spcAft>
                <a:spcPts val="0"/>
              </a:spcAft>
              <a:buClr>
                <a:schemeClr val="dk1"/>
              </a:buClr>
              <a:buSzPts val="1100"/>
              <a:buFont typeface="Arial"/>
              <a:buNone/>
            </a:pPr>
            <a:r>
              <a:rPr b="1" lang="en-US" sz="2700">
                <a:solidFill>
                  <a:srgbClr val="E36C09"/>
                </a:solidFill>
              </a:rPr>
              <a:t>2024: Financial Literacy Award </a:t>
            </a:r>
            <a:endParaRPr b="1" sz="2700">
              <a:solidFill>
                <a:srgbClr val="E36C09"/>
              </a:solidFill>
            </a:endParaRPr>
          </a:p>
          <a:p>
            <a:pPr indent="0" lvl="0" marL="0" rtl="0" algn="l">
              <a:spcBef>
                <a:spcPts val="0"/>
              </a:spcBef>
              <a:spcAft>
                <a:spcPts val="0"/>
              </a:spcAft>
              <a:buNone/>
            </a:pPr>
            <a:r>
              <a:t/>
            </a:r>
            <a:endParaRPr b="1" sz="2700">
              <a:solidFill>
                <a:srgbClr val="E36C09"/>
              </a:solidFill>
            </a:endParaRPr>
          </a:p>
          <a:p>
            <a:pPr indent="0" lvl="0" marL="0" rtl="0" algn="l">
              <a:spcBef>
                <a:spcPts val="0"/>
              </a:spcBef>
              <a:spcAft>
                <a:spcPts val="0"/>
              </a:spcAft>
              <a:buNone/>
            </a:pPr>
            <a:r>
              <a:t/>
            </a:r>
            <a:endParaRPr b="1" sz="2700">
              <a:solidFill>
                <a:srgbClr val="E36C09"/>
              </a:solidFill>
            </a:endParaRPr>
          </a:p>
          <a:p>
            <a:pPr indent="0" lvl="0" marL="0" rtl="0" algn="l">
              <a:spcBef>
                <a:spcPts val="0"/>
              </a:spcBef>
              <a:spcAft>
                <a:spcPts val="0"/>
              </a:spcAft>
              <a:buClr>
                <a:schemeClr val="dk1"/>
              </a:buClr>
              <a:buSzPts val="1100"/>
              <a:buFont typeface="Arial"/>
              <a:buNone/>
            </a:pPr>
            <a:r>
              <a:rPr b="1" lang="en-US" sz="2700">
                <a:solidFill>
                  <a:srgbClr val="E36C09"/>
                </a:solidFill>
              </a:rPr>
              <a:t>2024: Youth led NGO Award</a:t>
            </a:r>
            <a:endParaRPr b="1" sz="2700">
              <a:solidFill>
                <a:srgbClr val="E36C09"/>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CB9C"/>
        </a:solidFill>
      </p:bgPr>
    </p:bg>
    <p:spTree>
      <p:nvGrpSpPr>
        <p:cNvPr id="215" name="Shape 215"/>
        <p:cNvGrpSpPr/>
        <p:nvPr/>
      </p:nvGrpSpPr>
      <p:grpSpPr>
        <a:xfrm>
          <a:off x="0" y="0"/>
          <a:ext cx="0" cy="0"/>
          <a:chOff x="0" y="0"/>
          <a:chExt cx="0" cy="0"/>
        </a:xfrm>
      </p:grpSpPr>
      <p:sp>
        <p:nvSpPr>
          <p:cNvPr id="216" name="Google Shape;216;g3722cdbab27_2_0"/>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990"/>
              <a:buFont typeface="Arial"/>
              <a:buNone/>
            </a:pPr>
            <a:r>
              <a:rPr b="1" lang="en-US" sz="4300"/>
              <a:t>The Ask</a:t>
            </a:r>
            <a:endParaRPr b="1" sz="3850"/>
          </a:p>
          <a:p>
            <a:pPr indent="0" lvl="0" marL="0" rtl="0" algn="ctr">
              <a:spcBef>
                <a:spcPts val="0"/>
              </a:spcBef>
              <a:spcAft>
                <a:spcPts val="0"/>
              </a:spcAft>
              <a:buSzPts val="990"/>
              <a:buNone/>
            </a:pPr>
            <a:r>
              <a:t/>
            </a:r>
            <a:endParaRPr sz="3959"/>
          </a:p>
        </p:txBody>
      </p:sp>
      <p:sp>
        <p:nvSpPr>
          <p:cNvPr id="217" name="Google Shape;217;g3722cdbab27_2_0"/>
          <p:cNvSpPr txBox="1"/>
          <p:nvPr>
            <p:ph idx="1" type="body"/>
          </p:nvPr>
        </p:nvSpPr>
        <p:spPr>
          <a:xfrm>
            <a:off x="457200" y="1600200"/>
            <a:ext cx="8229600" cy="4526100"/>
          </a:xfrm>
          <a:prstGeom prst="rect">
            <a:avLst/>
          </a:prstGeom>
        </p:spPr>
        <p:txBody>
          <a:bodyPr anchorCtr="0" anchor="t" bIns="45700" lIns="91425" spcFirstLastPara="1" rIns="91425" wrap="square" tIns="45700">
            <a:normAutofit fontScale="77500" lnSpcReduction="20000"/>
          </a:bodyPr>
          <a:lstStyle/>
          <a:p>
            <a:pPr indent="0" lvl="0" marL="0" rtl="0" algn="l">
              <a:spcBef>
                <a:spcPts val="0"/>
              </a:spcBef>
              <a:spcAft>
                <a:spcPts val="0"/>
              </a:spcAft>
              <a:buNone/>
            </a:pPr>
            <a:r>
              <a:t/>
            </a:r>
            <a:endParaRPr sz="2700"/>
          </a:p>
          <a:p>
            <a:pPr indent="0" lvl="0" marL="0" rtl="0" algn="l">
              <a:spcBef>
                <a:spcPts val="0"/>
              </a:spcBef>
              <a:spcAft>
                <a:spcPts val="0"/>
              </a:spcAft>
              <a:buNone/>
            </a:pPr>
            <a:r>
              <a:rPr b="1" lang="en-US" sz="2700"/>
              <a:t>Champion</a:t>
            </a:r>
            <a:r>
              <a:rPr lang="en-US" sz="2700"/>
              <a:t> :</a:t>
            </a:r>
            <a:endParaRPr sz="2700"/>
          </a:p>
          <a:p>
            <a:pPr indent="0" lvl="0" marL="0" rtl="0" algn="l">
              <a:spcBef>
                <a:spcPts val="0"/>
              </a:spcBef>
              <a:spcAft>
                <a:spcPts val="0"/>
              </a:spcAft>
              <a:buNone/>
            </a:pPr>
            <a:r>
              <a:rPr lang="en-US" sz="2700"/>
              <a:t>Young women Financial and Economic Empowerment</a:t>
            </a:r>
            <a:endParaRPr sz="2700"/>
          </a:p>
          <a:p>
            <a:pPr indent="0" lvl="0" marL="0" rtl="0" algn="l">
              <a:spcBef>
                <a:spcPts val="0"/>
              </a:spcBef>
              <a:spcAft>
                <a:spcPts val="0"/>
              </a:spcAft>
              <a:buNone/>
            </a:pPr>
            <a:r>
              <a:t/>
            </a:r>
            <a:endParaRPr sz="2700"/>
          </a:p>
          <a:p>
            <a:pPr indent="0" lvl="0" marL="0" rtl="0" algn="l">
              <a:spcBef>
                <a:spcPts val="0"/>
              </a:spcBef>
              <a:spcAft>
                <a:spcPts val="0"/>
              </a:spcAft>
              <a:buNone/>
            </a:pPr>
            <a:r>
              <a:rPr b="1" lang="en-US" sz="2700"/>
              <a:t>Invite:</a:t>
            </a:r>
            <a:endParaRPr b="1" sz="2700"/>
          </a:p>
          <a:p>
            <a:pPr indent="0" lvl="0" marL="0" rtl="0" algn="l">
              <a:spcBef>
                <a:spcPts val="0"/>
              </a:spcBef>
              <a:spcAft>
                <a:spcPts val="0"/>
              </a:spcAft>
              <a:buNone/>
            </a:pPr>
            <a:r>
              <a:rPr lang="en-US" sz="2700"/>
              <a:t> Connect Tanzania Youths Competence for Community with philanthropists, partners, forums and platforms supporting young women economic rights and justice</a:t>
            </a:r>
            <a:endParaRPr sz="2700"/>
          </a:p>
          <a:p>
            <a:pPr indent="0" lvl="0" marL="0" rtl="0" algn="l">
              <a:spcBef>
                <a:spcPts val="0"/>
              </a:spcBef>
              <a:spcAft>
                <a:spcPts val="0"/>
              </a:spcAft>
              <a:buNone/>
            </a:pPr>
            <a:r>
              <a:t/>
            </a:r>
            <a:endParaRPr sz="2700"/>
          </a:p>
          <a:p>
            <a:pPr indent="0" lvl="0" marL="0" rtl="0" algn="l">
              <a:spcBef>
                <a:spcPts val="0"/>
              </a:spcBef>
              <a:spcAft>
                <a:spcPts val="0"/>
              </a:spcAft>
              <a:buNone/>
            </a:pPr>
            <a:r>
              <a:rPr b="1" lang="en-US" sz="2700"/>
              <a:t>Invest</a:t>
            </a:r>
            <a:r>
              <a:rPr lang="en-US" sz="2700"/>
              <a:t>:</a:t>
            </a:r>
            <a:endParaRPr sz="2700"/>
          </a:p>
          <a:p>
            <a:pPr indent="0" lvl="0" marL="0" rtl="0" algn="l">
              <a:spcBef>
                <a:spcPts val="0"/>
              </a:spcBef>
              <a:spcAft>
                <a:spcPts val="0"/>
              </a:spcAft>
              <a:buNone/>
            </a:pPr>
            <a:r>
              <a:rPr lang="en-US" sz="2700"/>
              <a:t> Long-term development partnerships / funders </a:t>
            </a:r>
            <a:br>
              <a:rPr lang="en-US" sz="2700"/>
            </a:br>
            <a:br>
              <a:rPr lang="en-US" sz="2700"/>
            </a:br>
            <a:br>
              <a:rPr lang="en-US" sz="2700"/>
            </a:br>
            <a:r>
              <a:rPr b="1" lang="en-US" sz="2700"/>
              <a:t>Donation Sites: </a:t>
            </a:r>
            <a:endParaRPr b="1" sz="2700"/>
          </a:p>
          <a:p>
            <a:pPr indent="0" lvl="0" marL="0" rtl="0" algn="l">
              <a:spcBef>
                <a:spcPts val="0"/>
              </a:spcBef>
              <a:spcAft>
                <a:spcPts val="0"/>
              </a:spcAft>
              <a:buNone/>
            </a:pPr>
            <a:r>
              <a:rPr lang="en-US" sz="2700"/>
              <a:t>Feminist Fund for East African Girls and Young Women</a:t>
            </a:r>
            <a:endParaRPr sz="2700"/>
          </a:p>
          <a:p>
            <a:pPr indent="0" lvl="0" marL="0" rtl="0" algn="l">
              <a:spcBef>
                <a:spcPts val="0"/>
              </a:spcBef>
              <a:spcAft>
                <a:spcPts val="0"/>
              </a:spcAft>
              <a:buNone/>
            </a:pPr>
            <a:r>
              <a:rPr lang="en-US" sz="2700"/>
              <a:t> </a:t>
            </a:r>
            <a:endParaRPr sz="2700"/>
          </a:p>
          <a:p>
            <a:pPr indent="0" lvl="0" marL="0" rtl="0" algn="l">
              <a:spcBef>
                <a:spcPts val="36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2024-06-09T20:55:07Z</dcterms:created>
  <dc:creator>Hp 15</dc:creator>
</cp:coreProperties>
</file>